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348C719-A840-42FC-8BA6-1439FCB726D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48C719-A840-42FC-8BA6-1439FCB726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48C719-A840-42FC-8BA6-1439FCB726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48C719-A840-42FC-8BA6-1439FCB726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48C719-A840-42FC-8BA6-1439FCB726D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48C719-A840-42FC-8BA6-1439FCB726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348C719-A840-42FC-8BA6-1439FCB726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348C719-A840-42FC-8BA6-1439FCB726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348C719-A840-42FC-8BA6-1439FCB726D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48C719-A840-42FC-8BA6-1439FCB726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45101D4-7D28-4903-892B-9293803CF0B4}" type="datetimeFigureOut">
              <a:rPr lang="en-US" smtClean="0"/>
              <a:t>12-Jun-14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48C719-A840-42FC-8BA6-1439FCB726D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5101D4-7D28-4903-892B-9293803CF0B4}" type="datetimeFigureOut">
              <a:rPr lang="en-US" smtClean="0"/>
              <a:t>12-Jun-14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348C719-A840-42FC-8BA6-1439FCB726D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E-Learning</a:t>
            </a:r>
            <a:endParaRPr lang="en-US" dirty="0"/>
          </a:p>
        </p:txBody>
      </p:sp>
      <p:sp>
        <p:nvSpPr>
          <p:cNvPr id="3" name="Subtitle 2"/>
          <p:cNvSpPr>
            <a:spLocks noGrp="1"/>
          </p:cNvSpPr>
          <p:nvPr>
            <p:ph type="subTitle" idx="1"/>
          </p:nvPr>
        </p:nvSpPr>
        <p:spPr/>
        <p:txBody>
          <a:bodyPr/>
          <a:lstStyle/>
          <a:p>
            <a:r>
              <a:rPr lang="en-US" dirty="0" smtClean="0"/>
              <a:t>Yoga </a:t>
            </a:r>
            <a:r>
              <a:rPr lang="en-US" dirty="0" err="1" smtClean="0"/>
              <a:t>Mahesa</a:t>
            </a:r>
            <a:r>
              <a:rPr lang="en-US" dirty="0" smtClean="0"/>
              <a:t> Prima K</a:t>
            </a:r>
          </a:p>
          <a:p>
            <a:r>
              <a:rPr lang="en-US" dirty="0" smtClean="0"/>
              <a:t>1501150404</a:t>
            </a:r>
            <a:endParaRPr lang="en-US" dirty="0"/>
          </a:p>
        </p:txBody>
      </p:sp>
    </p:spTree>
    <p:extLst>
      <p:ext uri="{BB962C8B-B14F-4D97-AF65-F5344CB8AC3E}">
        <p14:creationId xmlns:p14="http://schemas.microsoft.com/office/powerpoint/2010/main" val="4020323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Designing E-learning</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Identify your underlying goal</a:t>
            </a:r>
          </a:p>
          <a:p>
            <a:pPr lvl="0"/>
            <a:r>
              <a:rPr lang="en-US" dirty="0"/>
              <a:t>Analyze Learner’s needs and abilities</a:t>
            </a:r>
          </a:p>
          <a:p>
            <a:pPr lvl="0"/>
            <a:r>
              <a:rPr lang="en-US" dirty="0"/>
              <a:t>Identify what to teach</a:t>
            </a:r>
          </a:p>
          <a:p>
            <a:pPr lvl="0"/>
            <a:r>
              <a:rPr lang="en-US" dirty="0"/>
              <a:t>Set learning objectives</a:t>
            </a:r>
          </a:p>
          <a:p>
            <a:pPr lvl="0"/>
            <a:r>
              <a:rPr lang="en-US" dirty="0"/>
              <a:t>Identify prerequisites</a:t>
            </a:r>
          </a:p>
          <a:p>
            <a:pPr lvl="0"/>
            <a:r>
              <a:rPr lang="en-US" dirty="0"/>
              <a:t>Pick the approach to meet each objective</a:t>
            </a:r>
          </a:p>
          <a:p>
            <a:pPr lvl="0"/>
            <a:r>
              <a:rPr lang="en-US" dirty="0"/>
              <a:t>Decide the teaching sequence of your objectives</a:t>
            </a:r>
          </a:p>
          <a:p>
            <a:pPr lvl="0"/>
            <a:r>
              <a:rPr lang="en-US" dirty="0"/>
              <a:t>Create objects to accomplish objectives</a:t>
            </a:r>
          </a:p>
          <a:p>
            <a:pPr lvl="0"/>
            <a:r>
              <a:rPr lang="en-US" dirty="0"/>
              <a:t>Create </a:t>
            </a:r>
            <a:r>
              <a:rPr lang="en-US" dirty="0" smtClean="0"/>
              <a:t>test</a:t>
            </a:r>
          </a:p>
          <a:p>
            <a:pPr lvl="0"/>
            <a:r>
              <a:rPr lang="en-US" dirty="0"/>
              <a:t>Select learning </a:t>
            </a:r>
            <a:r>
              <a:rPr lang="en-US" dirty="0" smtClean="0"/>
              <a:t>activities</a:t>
            </a:r>
          </a:p>
          <a:p>
            <a:pPr lvl="1"/>
            <a:r>
              <a:rPr lang="en-US" dirty="0"/>
              <a:t>Absorb</a:t>
            </a:r>
            <a:endParaRPr lang="en-US" sz="2400" dirty="0"/>
          </a:p>
          <a:p>
            <a:pPr lvl="1"/>
            <a:r>
              <a:rPr lang="en-US" dirty="0"/>
              <a:t>Do</a:t>
            </a:r>
            <a:endParaRPr lang="en-US" sz="2400" dirty="0"/>
          </a:p>
          <a:p>
            <a:pPr lvl="1"/>
            <a:r>
              <a:rPr lang="en-US" dirty="0" smtClean="0"/>
              <a:t>Connect</a:t>
            </a:r>
            <a:endParaRPr lang="en-US" dirty="0"/>
          </a:p>
          <a:p>
            <a:pPr lvl="0"/>
            <a:r>
              <a:rPr lang="en-US" dirty="0"/>
              <a:t>Choose </a:t>
            </a:r>
            <a:r>
              <a:rPr lang="en-US" dirty="0" smtClean="0"/>
              <a:t>media</a:t>
            </a:r>
            <a:endParaRPr lang="en-US" dirty="0"/>
          </a:p>
        </p:txBody>
      </p:sp>
    </p:spTree>
    <p:extLst>
      <p:ext uri="{BB962C8B-B14F-4D97-AF65-F5344CB8AC3E}">
        <p14:creationId xmlns:p14="http://schemas.microsoft.com/office/powerpoint/2010/main" val="4175642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E-learning breakthrough</a:t>
            </a:r>
            <a:endParaRPr lang="en-US" dirty="0"/>
          </a:p>
        </p:txBody>
      </p:sp>
      <p:sp>
        <p:nvSpPr>
          <p:cNvPr id="3" name="Content Placeholder 2"/>
          <p:cNvSpPr>
            <a:spLocks noGrp="1"/>
          </p:cNvSpPr>
          <p:nvPr>
            <p:ph idx="1"/>
          </p:nvPr>
        </p:nvSpPr>
        <p:spPr/>
        <p:txBody>
          <a:bodyPr/>
          <a:lstStyle/>
          <a:p>
            <a:pPr marL="0" indent="0">
              <a:buNone/>
            </a:pPr>
            <a:r>
              <a:rPr lang="en-US" dirty="0"/>
              <a:t>E</a:t>
            </a:r>
            <a:r>
              <a:rPr lang="en-US" dirty="0" smtClean="0"/>
              <a:t>-learning </a:t>
            </a:r>
            <a:r>
              <a:rPr lang="en-US" dirty="0"/>
              <a:t>industry today is based on three pillars:</a:t>
            </a:r>
          </a:p>
          <a:p>
            <a:pPr lvl="0"/>
            <a:r>
              <a:rPr lang="en-US" dirty="0"/>
              <a:t>Content</a:t>
            </a:r>
          </a:p>
          <a:p>
            <a:pPr lvl="0"/>
            <a:r>
              <a:rPr lang="en-US" dirty="0"/>
              <a:t>Distribution of content</a:t>
            </a:r>
          </a:p>
          <a:p>
            <a:pPr lvl="0"/>
            <a:r>
              <a:rPr lang="en-US" dirty="0"/>
              <a:t>e-Learning platforms</a:t>
            </a:r>
          </a:p>
          <a:p>
            <a:endParaRPr lang="en-US" dirty="0"/>
          </a:p>
        </p:txBody>
      </p:sp>
    </p:spTree>
    <p:extLst>
      <p:ext uri="{BB962C8B-B14F-4D97-AF65-F5344CB8AC3E}">
        <p14:creationId xmlns:p14="http://schemas.microsoft.com/office/powerpoint/2010/main" val="1188986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E-learning Growth</a:t>
            </a:r>
            <a:endParaRPr lang="en-US" dirty="0"/>
          </a:p>
        </p:txBody>
      </p:sp>
      <p:sp>
        <p:nvSpPr>
          <p:cNvPr id="3" name="Content Placeholder 2"/>
          <p:cNvSpPr>
            <a:spLocks noGrp="1"/>
          </p:cNvSpPr>
          <p:nvPr>
            <p:ph idx="1"/>
          </p:nvPr>
        </p:nvSpPr>
        <p:spPr/>
        <p:txBody>
          <a:bodyPr/>
          <a:lstStyle/>
          <a:p>
            <a:endParaRPr lang="en-US"/>
          </a:p>
        </p:txBody>
      </p:sp>
      <p:pic>
        <p:nvPicPr>
          <p:cNvPr id="4" name="Picture 3" descr="http://elearningindustry.com/media/k2/items/cache/cb1c367cf984f0ad2cae4fa928f517fc_XL.jpg"/>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057400"/>
            <a:ext cx="5761990" cy="4032885"/>
          </a:xfrm>
          <a:prstGeom prst="rect">
            <a:avLst/>
          </a:prstGeom>
          <a:noFill/>
          <a:ln>
            <a:noFill/>
          </a:ln>
        </p:spPr>
      </p:pic>
    </p:spTree>
    <p:extLst>
      <p:ext uri="{BB962C8B-B14F-4D97-AF65-F5344CB8AC3E}">
        <p14:creationId xmlns:p14="http://schemas.microsoft.com/office/powerpoint/2010/main" val="3705178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lstStyle/>
          <a:p>
            <a:pPr marL="82296" indent="0">
              <a:buNone/>
            </a:pPr>
            <a:r>
              <a:rPr lang="en-US" dirty="0" smtClean="0"/>
              <a:t>Q&amp;A</a:t>
            </a:r>
            <a:endParaRPr lang="en-US" dirty="0"/>
          </a:p>
        </p:txBody>
      </p:sp>
    </p:spTree>
    <p:extLst>
      <p:ext uri="{BB962C8B-B14F-4D97-AF65-F5344CB8AC3E}">
        <p14:creationId xmlns:p14="http://schemas.microsoft.com/office/powerpoint/2010/main" val="371977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E-Learning</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E-learning </a:t>
            </a:r>
            <a:r>
              <a:rPr lang="en-US" dirty="0"/>
              <a:t>according to Markus(2008) can be defined as a learning process created by interaction with digitally delivered content, network-based services and tutoring support. (</a:t>
            </a:r>
            <a:r>
              <a:rPr lang="en-US" dirty="0" err="1"/>
              <a:t>Jethro</a:t>
            </a:r>
            <a:r>
              <a:rPr lang="en-US" dirty="0"/>
              <a:t>, Grace, &amp; Thomas, 2012)</a:t>
            </a:r>
          </a:p>
          <a:p>
            <a:r>
              <a:rPr lang="en-US" dirty="0"/>
              <a:t>The delivery of a learning, training or education program by electronic means. E-learning involves the use of a computer or electronic device (e.g. a mobile phone) in some way to provide training, educational or learning material. (Derek </a:t>
            </a:r>
            <a:r>
              <a:rPr lang="en-US" dirty="0" err="1"/>
              <a:t>Stockley</a:t>
            </a:r>
            <a:r>
              <a:rPr lang="en-US" dirty="0"/>
              <a:t>, 2003)</a:t>
            </a:r>
          </a:p>
          <a:p>
            <a:r>
              <a:rPr lang="en-US" dirty="0"/>
              <a:t>E-Learning is the use of electronic technologies to create learning experiences. (Horton, 2012)</a:t>
            </a:r>
          </a:p>
          <a:p>
            <a:r>
              <a:rPr lang="en-US" dirty="0"/>
              <a:t>E-learning is a term that covers many approaches, which have in common the use of ICT. E-learning is a technique of delivering educational content through Digital Interactive Television, Video-conferencing, audio-conferencing, Internet/Intranet, Worldwide Web, Video/Audio tapes, Video-on-demand, CD-ROM/DVD-ROM etc. (</a:t>
            </a:r>
            <a:r>
              <a:rPr lang="en-US" dirty="0" err="1"/>
              <a:t>Mohasin</a:t>
            </a:r>
            <a:r>
              <a:rPr lang="en-US" dirty="0"/>
              <a:t>, </a:t>
            </a:r>
            <a:r>
              <a:rPr lang="en-US" dirty="0" err="1"/>
              <a:t>Shinde</a:t>
            </a:r>
            <a:r>
              <a:rPr lang="en-US" dirty="0"/>
              <a:t>, &amp; S, 2013)</a:t>
            </a:r>
          </a:p>
          <a:p>
            <a:r>
              <a:rPr lang="en-US" dirty="0" err="1"/>
              <a:t>Rieber</a:t>
            </a:r>
            <a:r>
              <a:rPr lang="en-US" dirty="0"/>
              <a:t>, &amp; </a:t>
            </a:r>
            <a:r>
              <a:rPr lang="en-US" dirty="0" err="1"/>
              <a:t>Welliver</a:t>
            </a:r>
            <a:r>
              <a:rPr lang="en-US" dirty="0"/>
              <a:t>, (1989) defined e- learning as “web-delivered and/or web-supported teaching and learning using computer, multimedia, and internet technologies.”</a:t>
            </a:r>
          </a:p>
          <a:p>
            <a:endParaRPr lang="en-US" dirty="0"/>
          </a:p>
        </p:txBody>
      </p:sp>
    </p:spTree>
    <p:extLst>
      <p:ext uri="{BB962C8B-B14F-4D97-AF65-F5344CB8AC3E}">
        <p14:creationId xmlns:p14="http://schemas.microsoft.com/office/powerpoint/2010/main" val="1930234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E-Learning 2.0</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E-learning 2.0 is a kind of collaborative and user-centric learning, which is based on collective intelligence rather than a few experts’ </a:t>
            </a:r>
            <a:r>
              <a:rPr lang="en-US" dirty="0" smtClean="0"/>
              <a:t>knowledge.</a:t>
            </a:r>
          </a:p>
          <a:p>
            <a:r>
              <a:rPr lang="en-US" dirty="0"/>
              <a:t>These platforms enable users to share, create, and collaboratively edit knowledge content. </a:t>
            </a:r>
          </a:p>
        </p:txBody>
      </p:sp>
    </p:spTree>
    <p:extLst>
      <p:ext uri="{BB962C8B-B14F-4D97-AF65-F5344CB8AC3E}">
        <p14:creationId xmlns:p14="http://schemas.microsoft.com/office/powerpoint/2010/main" val="2415580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Advantages </a:t>
            </a:r>
            <a:r>
              <a:rPr lang="en-US" sz="2400" b="1" dirty="0"/>
              <a:t>and Disadvantages of E-learning Compared to Traditional Learning in Classroom</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0785020"/>
              </p:ext>
            </p:extLst>
          </p:nvPr>
        </p:nvGraphicFramePr>
        <p:xfrm>
          <a:off x="609600" y="1447800"/>
          <a:ext cx="8077200" cy="4744024"/>
        </p:xfrm>
        <a:graphic>
          <a:graphicData uri="http://schemas.openxmlformats.org/drawingml/2006/table">
            <a:tbl>
              <a:tblPr firstRow="1" firstCol="1" bandRow="1">
                <a:tableStyleId>{F5AB1C69-6EDB-4FF4-983F-18BD219EF322}</a:tableStyleId>
              </a:tblPr>
              <a:tblGrid>
                <a:gridCol w="2112085"/>
                <a:gridCol w="3286409"/>
                <a:gridCol w="2678706"/>
              </a:tblGrid>
              <a:tr h="334964">
                <a:tc>
                  <a:txBody>
                    <a:bodyPr/>
                    <a:lstStyle/>
                    <a:p>
                      <a:pPr marL="0" marR="0" algn="just">
                        <a:lnSpc>
                          <a:spcPct val="150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45260" marR="45260" marT="0" marB="0"/>
                </a:tc>
                <a:tc>
                  <a:txBody>
                    <a:bodyPr/>
                    <a:lstStyle/>
                    <a:p>
                      <a:pPr marL="0" marR="0">
                        <a:lnSpc>
                          <a:spcPct val="150000"/>
                        </a:lnSpc>
                        <a:spcBef>
                          <a:spcPts val="0"/>
                        </a:spcBef>
                        <a:spcAft>
                          <a:spcPts val="0"/>
                        </a:spcAft>
                      </a:pPr>
                      <a:r>
                        <a:rPr lang="en-US" sz="1200">
                          <a:effectLst/>
                        </a:rPr>
                        <a:t>Traditional Classroom learning</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dirty="0">
                          <a:effectLst/>
                        </a:rPr>
                        <a:t>E-learning</a:t>
                      </a:r>
                      <a:endParaRPr lang="en-US" sz="1100" dirty="0">
                        <a:effectLst/>
                        <a:latin typeface="Calibri"/>
                        <a:ea typeface="Calibri"/>
                        <a:cs typeface="Times New Roman"/>
                      </a:endParaRPr>
                    </a:p>
                  </a:txBody>
                  <a:tcPr marL="45260" marR="45260" marT="0" marB="0"/>
                </a:tc>
              </a:tr>
              <a:tr h="362077">
                <a:tc rowSpan="6">
                  <a:txBody>
                    <a:bodyPr/>
                    <a:lstStyle/>
                    <a:p>
                      <a:pPr marL="0" marR="0" algn="ctr">
                        <a:lnSpc>
                          <a:spcPct val="150000"/>
                        </a:lnSpc>
                        <a:spcBef>
                          <a:spcPts val="0"/>
                        </a:spcBef>
                        <a:spcAft>
                          <a:spcPts val="0"/>
                        </a:spcAft>
                      </a:pPr>
                      <a:r>
                        <a:rPr lang="en-US" sz="1200">
                          <a:effectLst/>
                        </a:rPr>
                        <a:t>Advantages</a:t>
                      </a:r>
                      <a:endParaRPr lang="en-US" sz="1100">
                        <a:effectLst/>
                        <a:latin typeface="Calibri"/>
                        <a:ea typeface="Calibri"/>
                        <a:cs typeface="Times New Roman"/>
                      </a:endParaRPr>
                    </a:p>
                  </a:txBody>
                  <a:tcPr marL="45260" marR="45260" marT="0" marB="0" anchor="ctr"/>
                </a:tc>
                <a:tc>
                  <a:txBody>
                    <a:bodyPr/>
                    <a:lstStyle/>
                    <a:p>
                      <a:pPr marL="0" marR="0" algn="just">
                        <a:lnSpc>
                          <a:spcPct val="150000"/>
                        </a:lnSpc>
                        <a:spcBef>
                          <a:spcPts val="0"/>
                        </a:spcBef>
                        <a:spcAft>
                          <a:spcPts val="0"/>
                        </a:spcAft>
                      </a:pPr>
                      <a:r>
                        <a:rPr lang="en-US" sz="1200">
                          <a:effectLst/>
                        </a:rPr>
                        <a:t>Immediate feedback</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a:effectLst/>
                        </a:rPr>
                        <a:t>Learner – centered and self – paced </a:t>
                      </a:r>
                      <a:endParaRPr lang="en-US" sz="1100">
                        <a:effectLst/>
                        <a:latin typeface="Calibri"/>
                        <a:ea typeface="Calibri"/>
                        <a:cs typeface="Times New Roman"/>
                      </a:endParaRPr>
                    </a:p>
                  </a:txBody>
                  <a:tcPr marL="45260" marR="45260" marT="0" marB="0"/>
                </a:tc>
              </a:tr>
              <a:tr h="362077">
                <a:tc vMerge="1">
                  <a:txBody>
                    <a:bodyPr/>
                    <a:lstStyle/>
                    <a:p>
                      <a:endParaRPr lang="en-US"/>
                    </a:p>
                  </a:txBody>
                  <a:tcPr/>
                </a:tc>
                <a:tc>
                  <a:txBody>
                    <a:bodyPr/>
                    <a:lstStyle/>
                    <a:p>
                      <a:pPr marL="0" marR="0" algn="just">
                        <a:lnSpc>
                          <a:spcPct val="150000"/>
                        </a:lnSpc>
                        <a:spcBef>
                          <a:spcPts val="0"/>
                        </a:spcBef>
                        <a:spcAft>
                          <a:spcPts val="0"/>
                        </a:spcAft>
                      </a:pPr>
                      <a:r>
                        <a:rPr lang="en-US" sz="1200">
                          <a:effectLst/>
                        </a:rPr>
                        <a:t>Being familiar to both</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a:effectLst/>
                        </a:rPr>
                        <a:t>Time and location flexibility</a:t>
                      </a:r>
                      <a:endParaRPr lang="en-US" sz="1100">
                        <a:effectLst/>
                        <a:latin typeface="Calibri"/>
                        <a:ea typeface="Calibri"/>
                        <a:cs typeface="Times New Roman"/>
                      </a:endParaRPr>
                    </a:p>
                  </a:txBody>
                  <a:tcPr marL="45260" marR="45260" marT="0" marB="0"/>
                </a:tc>
              </a:tr>
              <a:tr h="362077">
                <a:tc vMerge="1">
                  <a:txBody>
                    <a:bodyPr/>
                    <a:lstStyle/>
                    <a:p>
                      <a:endParaRPr lang="en-US"/>
                    </a:p>
                  </a:txBody>
                  <a:tcPr/>
                </a:tc>
                <a:tc>
                  <a:txBody>
                    <a:bodyPr/>
                    <a:lstStyle/>
                    <a:p>
                      <a:pPr marL="0" marR="0" algn="just">
                        <a:lnSpc>
                          <a:spcPct val="150000"/>
                        </a:lnSpc>
                        <a:spcBef>
                          <a:spcPts val="0"/>
                        </a:spcBef>
                        <a:spcAft>
                          <a:spcPts val="0"/>
                        </a:spcAft>
                      </a:pPr>
                      <a:r>
                        <a:rPr lang="en-US" sz="1200">
                          <a:effectLst/>
                        </a:rPr>
                        <a:t>Instructors and student</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a:effectLst/>
                        </a:rPr>
                        <a:t>Cost – effective for learners</a:t>
                      </a:r>
                      <a:endParaRPr lang="en-US" sz="1100">
                        <a:effectLst/>
                        <a:latin typeface="Calibri"/>
                        <a:ea typeface="Calibri"/>
                        <a:cs typeface="Times New Roman"/>
                      </a:endParaRPr>
                    </a:p>
                  </a:txBody>
                  <a:tcPr marL="45260" marR="45260" marT="0" marB="0"/>
                </a:tc>
              </a:tr>
              <a:tr h="362077">
                <a:tc vMerge="1">
                  <a:txBody>
                    <a:bodyPr/>
                    <a:lstStyle/>
                    <a:p>
                      <a:endParaRPr lang="en-US"/>
                    </a:p>
                  </a:txBody>
                  <a:tcPr/>
                </a:tc>
                <a:tc>
                  <a:txBody>
                    <a:bodyPr/>
                    <a:lstStyle/>
                    <a:p>
                      <a:pPr marL="0" marR="0" algn="just">
                        <a:lnSpc>
                          <a:spcPct val="150000"/>
                        </a:lnSpc>
                        <a:spcBef>
                          <a:spcPts val="0"/>
                        </a:spcBef>
                        <a:spcAft>
                          <a:spcPts val="0"/>
                        </a:spcAft>
                      </a:pPr>
                      <a:r>
                        <a:rPr lang="en-US" sz="1200">
                          <a:effectLst/>
                        </a:rPr>
                        <a:t>Motivating students</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a:effectLst/>
                        </a:rPr>
                        <a:t>Potentially available to global audience</a:t>
                      </a:r>
                      <a:endParaRPr lang="en-US" sz="1100">
                        <a:effectLst/>
                        <a:latin typeface="Calibri"/>
                        <a:ea typeface="Calibri"/>
                        <a:cs typeface="Times New Roman"/>
                      </a:endParaRPr>
                    </a:p>
                  </a:txBody>
                  <a:tcPr marL="45260" marR="45260" marT="0" marB="0"/>
                </a:tc>
              </a:tr>
              <a:tr h="362077">
                <a:tc vMerge="1">
                  <a:txBody>
                    <a:bodyPr/>
                    <a:lstStyle/>
                    <a:p>
                      <a:endParaRPr lang="en-US"/>
                    </a:p>
                  </a:txBody>
                  <a:tcPr/>
                </a:tc>
                <a:tc>
                  <a:txBody>
                    <a:bodyPr/>
                    <a:lstStyle/>
                    <a:p>
                      <a:pPr marL="0" marR="0" algn="just">
                        <a:lnSpc>
                          <a:spcPct val="150000"/>
                        </a:lnSpc>
                        <a:spcBef>
                          <a:spcPts val="0"/>
                        </a:spcBef>
                        <a:spcAft>
                          <a:spcPts val="0"/>
                        </a:spcAft>
                      </a:pPr>
                      <a:r>
                        <a:rPr lang="en-US" sz="1200">
                          <a:effectLst/>
                        </a:rPr>
                        <a:t>Cultivation of a social community</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a:effectLst/>
                        </a:rPr>
                        <a:t>Unlimited access to knowledge</a:t>
                      </a:r>
                      <a:endParaRPr lang="en-US" sz="1100">
                        <a:effectLst/>
                        <a:latin typeface="Calibri"/>
                        <a:ea typeface="Calibri"/>
                        <a:cs typeface="Times New Roman"/>
                      </a:endParaRPr>
                    </a:p>
                  </a:txBody>
                  <a:tcPr marL="45260" marR="45260" marT="0" marB="0"/>
                </a:tc>
              </a:tr>
              <a:tr h="543116">
                <a:tc vMerge="1">
                  <a:txBody>
                    <a:bodyPr/>
                    <a:lstStyle/>
                    <a:p>
                      <a:endParaRPr lang="en-US"/>
                    </a:p>
                  </a:txBody>
                  <a:tcPr/>
                </a:tc>
                <a:tc>
                  <a:txBody>
                    <a:bodyPr/>
                    <a:lstStyle/>
                    <a:p>
                      <a:pPr marL="0" marR="0" algn="just">
                        <a:lnSpc>
                          <a:spcPct val="150000"/>
                        </a:lnSpc>
                        <a:spcBef>
                          <a:spcPts val="0"/>
                        </a:spcBef>
                        <a:spcAft>
                          <a:spcPts val="0"/>
                        </a:spcAft>
                      </a:pPr>
                      <a:r>
                        <a:rPr lang="en-US" sz="1200">
                          <a:effectLst/>
                        </a:rPr>
                        <a:t> </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dirty="0">
                          <a:effectLst/>
                        </a:rPr>
                        <a:t>Archival capability for knowledge reuse and sharing</a:t>
                      </a:r>
                      <a:endParaRPr lang="en-US" sz="1100" dirty="0">
                        <a:effectLst/>
                        <a:latin typeface="Calibri"/>
                        <a:ea typeface="Calibri"/>
                        <a:cs typeface="Times New Roman"/>
                      </a:endParaRPr>
                    </a:p>
                  </a:txBody>
                  <a:tcPr marL="45260" marR="45260" marT="0" marB="0"/>
                </a:tc>
              </a:tr>
              <a:tr h="724154">
                <a:tc rowSpan="5">
                  <a:txBody>
                    <a:bodyPr/>
                    <a:lstStyle/>
                    <a:p>
                      <a:pPr marL="0" marR="0" algn="ctr">
                        <a:lnSpc>
                          <a:spcPct val="150000"/>
                        </a:lnSpc>
                        <a:spcBef>
                          <a:spcPts val="0"/>
                        </a:spcBef>
                        <a:spcAft>
                          <a:spcPts val="0"/>
                        </a:spcAft>
                      </a:pPr>
                      <a:r>
                        <a:rPr lang="en-US" sz="1200">
                          <a:effectLst/>
                        </a:rPr>
                        <a:t>Disadvantages</a:t>
                      </a:r>
                      <a:endParaRPr lang="en-US" sz="1100">
                        <a:effectLst/>
                        <a:latin typeface="Calibri"/>
                        <a:ea typeface="Calibri"/>
                        <a:cs typeface="Times New Roman"/>
                      </a:endParaRPr>
                    </a:p>
                  </a:txBody>
                  <a:tcPr marL="45260" marR="45260" marT="0" marB="0" anchor="ctr"/>
                </a:tc>
                <a:tc>
                  <a:txBody>
                    <a:bodyPr/>
                    <a:lstStyle/>
                    <a:p>
                      <a:pPr marL="0" marR="0" algn="just">
                        <a:lnSpc>
                          <a:spcPct val="150000"/>
                        </a:lnSpc>
                        <a:spcBef>
                          <a:spcPts val="0"/>
                        </a:spcBef>
                        <a:spcAft>
                          <a:spcPts val="0"/>
                        </a:spcAft>
                      </a:pPr>
                      <a:r>
                        <a:rPr lang="en-US" sz="1200">
                          <a:effectLst/>
                        </a:rPr>
                        <a:t>Instructor – centered</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a:effectLst/>
                        </a:rPr>
                        <a:t>Lack of immediate feedback in asynchronous e-learning </a:t>
                      </a:r>
                      <a:endParaRPr lang="en-US" sz="1100">
                        <a:effectLst/>
                        <a:latin typeface="Calibri"/>
                        <a:ea typeface="Calibri"/>
                        <a:cs typeface="Times New Roman"/>
                      </a:endParaRPr>
                    </a:p>
                  </a:txBody>
                  <a:tcPr marL="45260" marR="45260" marT="0" marB="0"/>
                </a:tc>
              </a:tr>
              <a:tr h="362077">
                <a:tc vMerge="1">
                  <a:txBody>
                    <a:bodyPr/>
                    <a:lstStyle/>
                    <a:p>
                      <a:endParaRPr lang="en-US"/>
                    </a:p>
                  </a:txBody>
                  <a:tcPr/>
                </a:tc>
                <a:tc>
                  <a:txBody>
                    <a:bodyPr/>
                    <a:lstStyle/>
                    <a:p>
                      <a:pPr marL="0" marR="0" algn="just">
                        <a:lnSpc>
                          <a:spcPct val="150000"/>
                        </a:lnSpc>
                        <a:spcBef>
                          <a:spcPts val="0"/>
                        </a:spcBef>
                        <a:spcAft>
                          <a:spcPts val="0"/>
                        </a:spcAft>
                      </a:pPr>
                      <a:r>
                        <a:rPr lang="en-US" sz="1200">
                          <a:effectLst/>
                        </a:rPr>
                        <a:t>Time and location constraints</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a:effectLst/>
                        </a:rPr>
                        <a:t>Increase preparation time for instructor</a:t>
                      </a:r>
                      <a:endParaRPr lang="en-US" sz="1100">
                        <a:effectLst/>
                        <a:latin typeface="Calibri"/>
                        <a:ea typeface="Calibri"/>
                        <a:cs typeface="Times New Roman"/>
                      </a:endParaRPr>
                    </a:p>
                  </a:txBody>
                  <a:tcPr marL="45260" marR="45260" marT="0" marB="0"/>
                </a:tc>
              </a:tr>
              <a:tr h="362077">
                <a:tc vMerge="1">
                  <a:txBody>
                    <a:bodyPr/>
                    <a:lstStyle/>
                    <a:p>
                      <a:endParaRPr lang="en-US"/>
                    </a:p>
                  </a:txBody>
                  <a:tcPr/>
                </a:tc>
                <a:tc>
                  <a:txBody>
                    <a:bodyPr/>
                    <a:lstStyle/>
                    <a:p>
                      <a:pPr marL="0" marR="0" algn="just">
                        <a:lnSpc>
                          <a:spcPct val="150000"/>
                        </a:lnSpc>
                        <a:spcBef>
                          <a:spcPts val="0"/>
                        </a:spcBef>
                        <a:spcAft>
                          <a:spcPts val="0"/>
                        </a:spcAft>
                      </a:pPr>
                      <a:r>
                        <a:rPr lang="en-US" sz="1200">
                          <a:effectLst/>
                        </a:rPr>
                        <a:t>More expensive to deliver</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a:effectLst/>
                        </a:rPr>
                        <a:t>Not comfortable to some people</a:t>
                      </a:r>
                      <a:endParaRPr lang="en-US" sz="1100">
                        <a:effectLst/>
                        <a:latin typeface="Calibri"/>
                        <a:ea typeface="Calibri"/>
                        <a:cs typeface="Times New Roman"/>
                      </a:endParaRPr>
                    </a:p>
                  </a:txBody>
                  <a:tcPr marL="45260" marR="45260" marT="0" marB="0"/>
                </a:tc>
              </a:tr>
              <a:tr h="362077">
                <a:tc vMerge="1">
                  <a:txBody>
                    <a:bodyPr/>
                    <a:lstStyle/>
                    <a:p>
                      <a:endParaRPr lang="en-US"/>
                    </a:p>
                  </a:txBody>
                  <a:tcPr/>
                </a:tc>
                <a:tc>
                  <a:txBody>
                    <a:bodyPr/>
                    <a:lstStyle/>
                    <a:p>
                      <a:pPr marL="0" marR="0" algn="just">
                        <a:lnSpc>
                          <a:spcPct val="150000"/>
                        </a:lnSpc>
                        <a:spcBef>
                          <a:spcPts val="0"/>
                        </a:spcBef>
                        <a:spcAft>
                          <a:spcPts val="0"/>
                        </a:spcAft>
                      </a:pPr>
                      <a:r>
                        <a:rPr lang="en-US" sz="1200">
                          <a:effectLst/>
                        </a:rPr>
                        <a:t> </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a:effectLst/>
                        </a:rPr>
                        <a:t>Potentially more frustration</a:t>
                      </a:r>
                      <a:endParaRPr lang="en-US" sz="1100">
                        <a:effectLst/>
                        <a:latin typeface="Calibri"/>
                        <a:ea typeface="Calibri"/>
                        <a:cs typeface="Times New Roman"/>
                      </a:endParaRPr>
                    </a:p>
                  </a:txBody>
                  <a:tcPr marL="45260" marR="45260" marT="0" marB="0"/>
                </a:tc>
              </a:tr>
              <a:tr h="181039">
                <a:tc vMerge="1">
                  <a:txBody>
                    <a:bodyPr/>
                    <a:lstStyle/>
                    <a:p>
                      <a:endParaRPr lang="en-US"/>
                    </a:p>
                  </a:txBody>
                  <a:tcPr/>
                </a:tc>
                <a:tc>
                  <a:txBody>
                    <a:bodyPr/>
                    <a:lstStyle/>
                    <a:p>
                      <a:pPr marL="0" marR="0" algn="just">
                        <a:lnSpc>
                          <a:spcPct val="150000"/>
                        </a:lnSpc>
                        <a:spcBef>
                          <a:spcPts val="0"/>
                        </a:spcBef>
                        <a:spcAft>
                          <a:spcPts val="0"/>
                        </a:spcAft>
                      </a:pPr>
                      <a:r>
                        <a:rPr lang="en-US" sz="1200">
                          <a:effectLst/>
                        </a:rPr>
                        <a:t> </a:t>
                      </a:r>
                      <a:endParaRPr lang="en-US" sz="1100">
                        <a:effectLst/>
                        <a:latin typeface="Calibri"/>
                        <a:ea typeface="Calibri"/>
                        <a:cs typeface="Times New Roman"/>
                      </a:endParaRPr>
                    </a:p>
                  </a:txBody>
                  <a:tcPr marL="45260" marR="45260" marT="0" marB="0"/>
                </a:tc>
                <a:tc>
                  <a:txBody>
                    <a:bodyPr/>
                    <a:lstStyle/>
                    <a:p>
                      <a:pPr marL="0" marR="0" algn="just">
                        <a:lnSpc>
                          <a:spcPct val="150000"/>
                        </a:lnSpc>
                        <a:spcBef>
                          <a:spcPts val="0"/>
                        </a:spcBef>
                        <a:spcAft>
                          <a:spcPts val="0"/>
                        </a:spcAft>
                      </a:pPr>
                      <a:r>
                        <a:rPr lang="en-US" sz="1200" dirty="0">
                          <a:effectLst/>
                        </a:rPr>
                        <a:t>Anxiety and confusion</a:t>
                      </a:r>
                      <a:endParaRPr lang="en-US" sz="1100" dirty="0">
                        <a:effectLst/>
                        <a:latin typeface="Calibri"/>
                        <a:ea typeface="Calibri"/>
                        <a:cs typeface="Times New Roman"/>
                      </a:endParaRPr>
                    </a:p>
                  </a:txBody>
                  <a:tcPr marL="45260" marR="45260" marT="0" marB="0"/>
                </a:tc>
              </a:tr>
            </a:tbl>
          </a:graphicData>
        </a:graphic>
      </p:graphicFrame>
    </p:spTree>
    <p:extLst>
      <p:ext uri="{BB962C8B-B14F-4D97-AF65-F5344CB8AC3E}">
        <p14:creationId xmlns:p14="http://schemas.microsoft.com/office/powerpoint/2010/main" val="615718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Benefits of e-learning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improve </a:t>
            </a:r>
            <a:r>
              <a:rPr lang="en-US" dirty="0"/>
              <a:t>the quality of the learning </a:t>
            </a:r>
            <a:r>
              <a:rPr lang="en-US" dirty="0" smtClean="0"/>
              <a:t>experience</a:t>
            </a:r>
          </a:p>
          <a:p>
            <a:r>
              <a:rPr lang="en-US" dirty="0"/>
              <a:t>by providing new and creative ways of motivating and engaging </a:t>
            </a:r>
            <a:endParaRPr lang="en-US" dirty="0" smtClean="0"/>
          </a:p>
          <a:p>
            <a:r>
              <a:rPr lang="en-US" dirty="0"/>
              <a:t>offering differentiated </a:t>
            </a:r>
            <a:r>
              <a:rPr lang="en-US" dirty="0" smtClean="0"/>
              <a:t>learning</a:t>
            </a:r>
          </a:p>
          <a:p>
            <a:r>
              <a:rPr lang="en-US" dirty="0"/>
              <a:t>wide range of tools to enable teachers and learners to be innovative, creative and </a:t>
            </a:r>
            <a:r>
              <a:rPr lang="en-US" dirty="0" smtClean="0"/>
              <a:t>resourceful</a:t>
            </a:r>
          </a:p>
          <a:p>
            <a:r>
              <a:rPr lang="en-US" dirty="0"/>
              <a:t>on-line communities of </a:t>
            </a:r>
            <a:r>
              <a:rPr lang="en-US" dirty="0" smtClean="0"/>
              <a:t>practice</a:t>
            </a:r>
          </a:p>
          <a:p>
            <a:r>
              <a:rPr lang="en-US" dirty="0"/>
              <a:t>provide an individualized learning experience for all </a:t>
            </a:r>
            <a:r>
              <a:rPr lang="en-US" dirty="0" smtClean="0"/>
              <a:t>learners</a:t>
            </a:r>
          </a:p>
          <a:p>
            <a:r>
              <a:rPr lang="en-US" dirty="0"/>
              <a:t>facilitate wider participation and fairer access </a:t>
            </a:r>
            <a:endParaRPr lang="en-US" dirty="0" smtClean="0"/>
          </a:p>
          <a:p>
            <a:r>
              <a:rPr lang="en-US" dirty="0"/>
              <a:t>personalized learning support through information, advice, and guidance </a:t>
            </a:r>
            <a:r>
              <a:rPr lang="en-US" dirty="0" smtClean="0"/>
              <a:t>services</a:t>
            </a:r>
          </a:p>
          <a:p>
            <a:r>
              <a:rPr lang="en-US" dirty="0"/>
              <a:t>through simulations, role-play, remote control of real-world tools and devices, online master classes, or collaboration with other education providers</a:t>
            </a:r>
            <a:r>
              <a:rPr lang="en-US" dirty="0" smtClean="0"/>
              <a:t>.</a:t>
            </a:r>
            <a:endParaRPr lang="en-US" dirty="0"/>
          </a:p>
        </p:txBody>
      </p:sp>
    </p:spTree>
    <p:extLst>
      <p:ext uri="{BB962C8B-B14F-4D97-AF65-F5344CB8AC3E}">
        <p14:creationId xmlns:p14="http://schemas.microsoft.com/office/powerpoint/2010/main" val="69043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Effective E-learning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Availability </a:t>
            </a:r>
            <a:r>
              <a:rPr lang="en-US" dirty="0"/>
              <a:t>of hardware (particularly computers) </a:t>
            </a:r>
          </a:p>
          <a:p>
            <a:pPr lvl="0"/>
            <a:r>
              <a:rPr lang="en-US" dirty="0"/>
              <a:t>Faster Internet connectivity/improved bandwidth </a:t>
            </a:r>
          </a:p>
          <a:p>
            <a:pPr lvl="0"/>
            <a:r>
              <a:rPr lang="en-US" dirty="0"/>
              <a:t>Improved software </a:t>
            </a:r>
          </a:p>
          <a:p>
            <a:pPr lvl="0"/>
            <a:r>
              <a:rPr lang="en-US" dirty="0"/>
              <a:t>Appropriate policies favoring e-learning </a:t>
            </a:r>
          </a:p>
          <a:p>
            <a:pPr lvl="0"/>
            <a:r>
              <a:rPr lang="en-US" dirty="0"/>
              <a:t>Provision of technical support for e-learning at a range of scales </a:t>
            </a:r>
          </a:p>
          <a:p>
            <a:pPr lvl="0"/>
            <a:r>
              <a:rPr lang="en-US" dirty="0"/>
              <a:t>Lower prices for connectivity </a:t>
            </a:r>
          </a:p>
          <a:p>
            <a:pPr lvl="0"/>
            <a:r>
              <a:rPr lang="en-US" dirty="0"/>
              <a:t>Availability of reliable electricity </a:t>
            </a:r>
          </a:p>
          <a:p>
            <a:pPr lvl="0"/>
            <a:r>
              <a:rPr lang="en-US" dirty="0"/>
              <a:t>Appropriate content in appropriate languages </a:t>
            </a:r>
          </a:p>
          <a:p>
            <a:pPr lvl="0"/>
            <a:r>
              <a:rPr lang="en-US" dirty="0"/>
              <a:t>Awareness rising about the value of e-learning </a:t>
            </a:r>
          </a:p>
          <a:p>
            <a:r>
              <a:rPr lang="en-US" dirty="0"/>
              <a:t>Improved training for teachers in e-learning at all levels.</a:t>
            </a:r>
          </a:p>
        </p:txBody>
      </p:sp>
    </p:spTree>
    <p:extLst>
      <p:ext uri="{BB962C8B-B14F-4D97-AF65-F5344CB8AC3E}">
        <p14:creationId xmlns:p14="http://schemas.microsoft.com/office/powerpoint/2010/main" val="826476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Synchronous E-Learning and Asynchronous E-learning</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Synchronous E-Learning</a:t>
            </a:r>
          </a:p>
          <a:p>
            <a:pPr marL="400050" lvl="1" indent="0">
              <a:buNone/>
            </a:pPr>
            <a:r>
              <a:rPr lang="en-US" dirty="0"/>
              <a:t>Synchronous E-Learning establishes contact between instructors and students at the real time. Examples of Synchronous Learning are live radio/live interactive television broadcasting videoconferencing, teleconferencing, chatting, on-line seminar etc. </a:t>
            </a:r>
          </a:p>
          <a:p>
            <a:pPr lvl="0"/>
            <a:r>
              <a:rPr lang="en-US" dirty="0"/>
              <a:t>Asynchronous E-Learning</a:t>
            </a:r>
          </a:p>
          <a:p>
            <a:pPr marL="400050" lvl="1" indent="0">
              <a:buNone/>
            </a:pPr>
            <a:r>
              <a:rPr lang="en-US" dirty="0"/>
              <a:t>Asynchronous E-Learning doesn’t establish contact between instructor’s students at the real time. Examples include extraction of knowledge through CD or DVD or video or audio tapes or through web pages. Correspondence through E-mail falls under this category.</a:t>
            </a:r>
          </a:p>
        </p:txBody>
      </p:sp>
    </p:spTree>
    <p:extLst>
      <p:ext uri="{BB962C8B-B14F-4D97-AF65-F5344CB8AC3E}">
        <p14:creationId xmlns:p14="http://schemas.microsoft.com/office/powerpoint/2010/main" val="831175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E-learning</a:t>
            </a:r>
            <a:endParaRPr lang="en-US" dirty="0"/>
          </a:p>
        </p:txBody>
      </p:sp>
      <p:sp>
        <p:nvSpPr>
          <p:cNvPr id="3" name="Content Placeholder 2"/>
          <p:cNvSpPr>
            <a:spLocks noGrp="1"/>
          </p:cNvSpPr>
          <p:nvPr>
            <p:ph idx="1"/>
          </p:nvPr>
        </p:nvSpPr>
        <p:spPr/>
        <p:txBody>
          <a:bodyPr/>
          <a:lstStyle/>
          <a:p>
            <a:pPr lvl="0"/>
            <a:r>
              <a:rPr lang="en-US" dirty="0"/>
              <a:t>Virtual </a:t>
            </a:r>
            <a:r>
              <a:rPr lang="en-US" dirty="0" smtClean="0"/>
              <a:t>Classroom</a:t>
            </a:r>
          </a:p>
          <a:p>
            <a:r>
              <a:rPr lang="en-US" dirty="0"/>
              <a:t>Online Learning</a:t>
            </a:r>
          </a:p>
          <a:p>
            <a:r>
              <a:rPr lang="en-US" dirty="0"/>
              <a:t>Mobile Learning</a:t>
            </a:r>
          </a:p>
          <a:p>
            <a:r>
              <a:rPr lang="en-US" dirty="0"/>
              <a:t>Corporate </a:t>
            </a:r>
            <a:r>
              <a:rPr lang="en-US" dirty="0" smtClean="0"/>
              <a:t>E-Learning - </a:t>
            </a:r>
            <a:r>
              <a:rPr lang="en-US" dirty="0"/>
              <a:t>communicating, training and enhancing employee value across the organization and </a:t>
            </a:r>
            <a:r>
              <a:rPr lang="en-US" dirty="0" smtClean="0"/>
              <a:t>countries</a:t>
            </a:r>
            <a:endParaRPr lang="en-US" dirty="0"/>
          </a:p>
          <a:p>
            <a:pPr lvl="0"/>
            <a:endParaRPr lang="en-US" dirty="0"/>
          </a:p>
        </p:txBody>
      </p:sp>
    </p:spTree>
    <p:extLst>
      <p:ext uri="{BB962C8B-B14F-4D97-AF65-F5344CB8AC3E}">
        <p14:creationId xmlns:p14="http://schemas.microsoft.com/office/powerpoint/2010/main" val="504776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Successful E-learner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3398849"/>
              </p:ext>
            </p:extLst>
          </p:nvPr>
        </p:nvGraphicFramePr>
        <p:xfrm>
          <a:off x="1066800" y="2133600"/>
          <a:ext cx="6858000" cy="3922272"/>
        </p:xfrm>
        <a:graphic>
          <a:graphicData uri="http://schemas.openxmlformats.org/drawingml/2006/table">
            <a:tbl>
              <a:tblPr firstRow="1" firstCol="1" bandRow="1">
                <a:tableStyleId>{2D5ABB26-0587-4C30-8999-92F81FD0307C}</a:tableStyleId>
              </a:tblPr>
              <a:tblGrid>
                <a:gridCol w="6858000"/>
              </a:tblGrid>
              <a:tr h="0">
                <a:tc>
                  <a:txBody>
                    <a:bodyPr/>
                    <a:lstStyle/>
                    <a:p>
                      <a:pPr marL="0" marR="0" algn="ctr">
                        <a:lnSpc>
                          <a:spcPct val="150000"/>
                        </a:lnSpc>
                        <a:spcBef>
                          <a:spcPts val="0"/>
                        </a:spcBef>
                        <a:spcAft>
                          <a:spcPts val="0"/>
                        </a:spcAft>
                      </a:pPr>
                      <a:r>
                        <a:rPr lang="en-US" sz="2400" dirty="0">
                          <a:effectLst/>
                        </a:rPr>
                        <a:t>Communication</a:t>
                      </a:r>
                      <a:endParaRPr lang="en-US" sz="2000" dirty="0">
                        <a:effectLst/>
                        <a:latin typeface="Calibri"/>
                        <a:ea typeface="Calibri"/>
                        <a:cs typeface="Times New Roman"/>
                      </a:endParaRPr>
                    </a:p>
                  </a:txBody>
                  <a:tcPr marL="68580" marR="68580" marT="0" marB="0"/>
                </a:tc>
              </a:tr>
              <a:tr h="0">
                <a:tc>
                  <a:txBody>
                    <a:bodyPr/>
                    <a:lstStyle/>
                    <a:p>
                      <a:pPr marL="0" marR="0" algn="ctr">
                        <a:lnSpc>
                          <a:spcPct val="150000"/>
                        </a:lnSpc>
                        <a:spcBef>
                          <a:spcPts val="0"/>
                        </a:spcBef>
                        <a:spcAft>
                          <a:spcPts val="0"/>
                        </a:spcAft>
                      </a:pPr>
                      <a:r>
                        <a:rPr lang="en-US" sz="2400" dirty="0">
                          <a:effectLst/>
                        </a:rPr>
                        <a:t>Teamwork</a:t>
                      </a:r>
                      <a:endParaRPr lang="en-US" sz="2000" dirty="0">
                        <a:effectLst/>
                        <a:latin typeface="Calibri"/>
                        <a:ea typeface="Calibri"/>
                        <a:cs typeface="Times New Roman"/>
                      </a:endParaRPr>
                    </a:p>
                  </a:txBody>
                  <a:tcPr marL="68580" marR="68580" marT="0" marB="0"/>
                </a:tc>
              </a:tr>
              <a:tr h="0">
                <a:tc>
                  <a:txBody>
                    <a:bodyPr/>
                    <a:lstStyle/>
                    <a:p>
                      <a:pPr marL="0" marR="0" algn="ctr">
                        <a:lnSpc>
                          <a:spcPct val="150000"/>
                        </a:lnSpc>
                        <a:spcBef>
                          <a:spcPts val="0"/>
                        </a:spcBef>
                        <a:spcAft>
                          <a:spcPts val="0"/>
                        </a:spcAft>
                      </a:pPr>
                      <a:r>
                        <a:rPr lang="en-US" sz="2400">
                          <a:effectLst/>
                        </a:rPr>
                        <a:t>Problem Solving</a:t>
                      </a:r>
                      <a:endParaRPr lang="en-US" sz="2000">
                        <a:effectLst/>
                        <a:latin typeface="Calibri"/>
                        <a:ea typeface="Calibri"/>
                        <a:cs typeface="Times New Roman"/>
                      </a:endParaRPr>
                    </a:p>
                  </a:txBody>
                  <a:tcPr marL="68580" marR="68580" marT="0" marB="0"/>
                </a:tc>
              </a:tr>
              <a:tr h="0">
                <a:tc>
                  <a:txBody>
                    <a:bodyPr/>
                    <a:lstStyle/>
                    <a:p>
                      <a:pPr marL="0" marR="0" algn="ctr">
                        <a:lnSpc>
                          <a:spcPct val="150000"/>
                        </a:lnSpc>
                        <a:spcBef>
                          <a:spcPts val="0"/>
                        </a:spcBef>
                        <a:spcAft>
                          <a:spcPts val="0"/>
                        </a:spcAft>
                      </a:pPr>
                      <a:r>
                        <a:rPr lang="en-US" sz="2400">
                          <a:effectLst/>
                        </a:rPr>
                        <a:t>Initiative and Enterprise</a:t>
                      </a:r>
                      <a:endParaRPr lang="en-US" sz="2000">
                        <a:effectLst/>
                        <a:latin typeface="Calibri"/>
                        <a:ea typeface="Calibri"/>
                        <a:cs typeface="Times New Roman"/>
                      </a:endParaRPr>
                    </a:p>
                  </a:txBody>
                  <a:tcPr marL="68580" marR="68580" marT="0" marB="0"/>
                </a:tc>
              </a:tr>
              <a:tr h="0">
                <a:tc>
                  <a:txBody>
                    <a:bodyPr/>
                    <a:lstStyle/>
                    <a:p>
                      <a:pPr marL="0" marR="0" algn="ctr">
                        <a:lnSpc>
                          <a:spcPct val="150000"/>
                        </a:lnSpc>
                        <a:spcBef>
                          <a:spcPts val="0"/>
                        </a:spcBef>
                        <a:spcAft>
                          <a:spcPts val="0"/>
                        </a:spcAft>
                      </a:pPr>
                      <a:r>
                        <a:rPr lang="en-US" sz="2400">
                          <a:effectLst/>
                        </a:rPr>
                        <a:t>Planning and Organizing</a:t>
                      </a:r>
                      <a:endParaRPr lang="en-US" sz="2000">
                        <a:effectLst/>
                        <a:latin typeface="Calibri"/>
                        <a:ea typeface="Calibri"/>
                        <a:cs typeface="Times New Roman"/>
                      </a:endParaRPr>
                    </a:p>
                  </a:txBody>
                  <a:tcPr marL="68580" marR="68580" marT="0" marB="0"/>
                </a:tc>
              </a:tr>
              <a:tr h="0">
                <a:tc>
                  <a:txBody>
                    <a:bodyPr/>
                    <a:lstStyle/>
                    <a:p>
                      <a:pPr marL="0" marR="0" algn="ctr">
                        <a:lnSpc>
                          <a:spcPct val="150000"/>
                        </a:lnSpc>
                        <a:spcBef>
                          <a:spcPts val="0"/>
                        </a:spcBef>
                        <a:spcAft>
                          <a:spcPts val="0"/>
                        </a:spcAft>
                      </a:pPr>
                      <a:r>
                        <a:rPr lang="en-US" sz="2400">
                          <a:effectLst/>
                        </a:rPr>
                        <a:t>Self-management</a:t>
                      </a:r>
                      <a:endParaRPr lang="en-US" sz="2000">
                        <a:effectLst/>
                        <a:latin typeface="Calibri"/>
                        <a:ea typeface="Calibri"/>
                        <a:cs typeface="Times New Roman"/>
                      </a:endParaRPr>
                    </a:p>
                  </a:txBody>
                  <a:tcPr marL="68580" marR="68580" marT="0" marB="0"/>
                </a:tc>
              </a:tr>
              <a:tr h="0">
                <a:tc>
                  <a:txBody>
                    <a:bodyPr/>
                    <a:lstStyle/>
                    <a:p>
                      <a:pPr marL="0" marR="0" algn="ctr">
                        <a:lnSpc>
                          <a:spcPct val="150000"/>
                        </a:lnSpc>
                        <a:spcBef>
                          <a:spcPts val="0"/>
                        </a:spcBef>
                        <a:spcAft>
                          <a:spcPts val="0"/>
                        </a:spcAft>
                      </a:pPr>
                      <a:r>
                        <a:rPr lang="en-US" sz="2400">
                          <a:effectLst/>
                        </a:rPr>
                        <a:t>Learning</a:t>
                      </a:r>
                      <a:endParaRPr lang="en-US" sz="2000">
                        <a:effectLst/>
                        <a:latin typeface="Calibri"/>
                        <a:ea typeface="Calibri"/>
                        <a:cs typeface="Times New Roman"/>
                      </a:endParaRPr>
                    </a:p>
                  </a:txBody>
                  <a:tcPr marL="68580" marR="68580" marT="0" marB="0"/>
                </a:tc>
              </a:tr>
              <a:tr h="0">
                <a:tc>
                  <a:txBody>
                    <a:bodyPr/>
                    <a:lstStyle/>
                    <a:p>
                      <a:pPr marL="0" marR="0" algn="ctr">
                        <a:lnSpc>
                          <a:spcPct val="150000"/>
                        </a:lnSpc>
                        <a:spcBef>
                          <a:spcPts val="0"/>
                        </a:spcBef>
                        <a:spcAft>
                          <a:spcPts val="0"/>
                        </a:spcAft>
                      </a:pPr>
                      <a:r>
                        <a:rPr lang="en-US" sz="2400" dirty="0">
                          <a:effectLst/>
                        </a:rPr>
                        <a:t>Technology</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47855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TotalTime>
  <Words>680</Words>
  <Application>Microsoft Office PowerPoint</Application>
  <PresentationFormat>On-screen Show (4:3)</PresentationFormat>
  <Paragraphs>103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E-Learning</vt:lpstr>
      <vt:lpstr>E-Learning</vt:lpstr>
      <vt:lpstr>E-Learning 2.0 </vt:lpstr>
      <vt:lpstr>Advantages and Disadvantages of E-learning Compared to Traditional Learning in Classroom</vt:lpstr>
      <vt:lpstr>Benefits of e-learning</vt:lpstr>
      <vt:lpstr>Effective E-learning </vt:lpstr>
      <vt:lpstr>Synchronous E-Learning and Asynchronous E-learning</vt:lpstr>
      <vt:lpstr>Types of E-learning</vt:lpstr>
      <vt:lpstr>Successful E-learner</vt:lpstr>
      <vt:lpstr>Designing E-learning</vt:lpstr>
      <vt:lpstr>E-learning breakthrough</vt:lpstr>
      <vt:lpstr>E-learning Growth</vt:lpstr>
      <vt:lpstr>Thank You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ismail - [2010]</dc:creator>
  <cp:lastModifiedBy>ismail - [2010]</cp:lastModifiedBy>
  <cp:revision>3</cp:revision>
  <dcterms:created xsi:type="dcterms:W3CDTF">2014-06-12T04:08:30Z</dcterms:created>
  <dcterms:modified xsi:type="dcterms:W3CDTF">2014-06-12T04:37:37Z</dcterms:modified>
</cp:coreProperties>
</file>