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58" r:id="rId5"/>
    <p:sldId id="262" r:id="rId6"/>
    <p:sldId id="259" r:id="rId7"/>
    <p:sldId id="260" r:id="rId8"/>
    <p:sldId id="265" r:id="rId9"/>
    <p:sldId id="261" r:id="rId10"/>
    <p:sldId id="263"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264039A-485A-4C5D-8B62-E020A607F2B3}" type="datetimeFigureOut">
              <a:rPr lang="en-US" smtClean="0"/>
              <a:t>03-Apr-14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4F44914-B284-4AF9-9B54-BF6C47C20CC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4039A-485A-4C5D-8B62-E020A607F2B3}" type="datetimeFigureOut">
              <a:rPr lang="en-US" smtClean="0"/>
              <a:t>03-Apr-14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44914-B284-4AF9-9B54-BF6C47C20C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4039A-485A-4C5D-8B62-E020A607F2B3}" type="datetimeFigureOut">
              <a:rPr lang="en-US" smtClean="0"/>
              <a:t>03-Apr-14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44914-B284-4AF9-9B54-BF6C47C20C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64039A-485A-4C5D-8B62-E020A607F2B3}" type="datetimeFigureOut">
              <a:rPr lang="en-US" smtClean="0"/>
              <a:t>03-Apr-14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44914-B284-4AF9-9B54-BF6C47C20C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4039A-485A-4C5D-8B62-E020A607F2B3}" type="datetimeFigureOut">
              <a:rPr lang="en-US" smtClean="0"/>
              <a:t>03-Apr-14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44914-B284-4AF9-9B54-BF6C47C20C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264039A-485A-4C5D-8B62-E020A607F2B3}" type="datetimeFigureOut">
              <a:rPr lang="en-US" smtClean="0"/>
              <a:t>03-Apr-14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44914-B284-4AF9-9B54-BF6C47C20CC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64039A-485A-4C5D-8B62-E020A607F2B3}" type="datetimeFigureOut">
              <a:rPr lang="en-US" smtClean="0"/>
              <a:t>03-Apr-14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44914-B284-4AF9-9B54-BF6C47C20C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64039A-485A-4C5D-8B62-E020A607F2B3}" type="datetimeFigureOut">
              <a:rPr lang="en-US" smtClean="0"/>
              <a:t>03-Apr-14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44914-B284-4AF9-9B54-BF6C47C20C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4039A-485A-4C5D-8B62-E020A607F2B3}" type="datetimeFigureOut">
              <a:rPr lang="en-US" smtClean="0"/>
              <a:t>03-Apr-14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44914-B284-4AF9-9B54-BF6C47C20C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264039A-485A-4C5D-8B62-E020A607F2B3}" type="datetimeFigureOut">
              <a:rPr lang="en-US" smtClean="0"/>
              <a:t>03-Apr-14</a:t>
            </a:fld>
            <a:endParaRPr lang="en-US"/>
          </a:p>
        </p:txBody>
      </p:sp>
      <p:sp>
        <p:nvSpPr>
          <p:cNvPr id="7" name="Slide Number Placeholder 6"/>
          <p:cNvSpPr>
            <a:spLocks noGrp="1"/>
          </p:cNvSpPr>
          <p:nvPr>
            <p:ph type="sldNum" sz="quarter" idx="12"/>
          </p:nvPr>
        </p:nvSpPr>
        <p:spPr/>
        <p:txBody>
          <a:bodyPr/>
          <a:lstStyle/>
          <a:p>
            <a:fld id="{54F44914-B284-4AF9-9B54-BF6C47C20CC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64039A-485A-4C5D-8B62-E020A607F2B3}" type="datetimeFigureOut">
              <a:rPr lang="en-US" smtClean="0"/>
              <a:t>03-Apr-14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4F44914-B284-4AF9-9B54-BF6C47C20C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264039A-485A-4C5D-8B62-E020A607F2B3}" type="datetimeFigureOut">
              <a:rPr lang="en-US" smtClean="0"/>
              <a:t>03-Apr-14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4F44914-B284-4AF9-9B54-BF6C47C20C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Customer relationship management</a:t>
            </a:r>
            <a:r>
              <a:rPr lang="en-US" dirty="0" smtClean="0"/>
              <a:t> (</a:t>
            </a:r>
            <a:r>
              <a:rPr lang="en-US" b="1" dirty="0" smtClean="0"/>
              <a:t>CRM</a:t>
            </a:r>
            <a:r>
              <a:rPr lang="en-US" dirty="0" smtClean="0"/>
              <a:t>)</a:t>
            </a:r>
            <a:endParaRPr lang="en-US" dirty="0"/>
          </a:p>
        </p:txBody>
      </p:sp>
      <p:sp>
        <p:nvSpPr>
          <p:cNvPr id="3" name="Subtitle 2"/>
          <p:cNvSpPr>
            <a:spLocks noGrp="1"/>
          </p:cNvSpPr>
          <p:nvPr>
            <p:ph type="subTitle" idx="1"/>
          </p:nvPr>
        </p:nvSpPr>
        <p:spPr/>
        <p:txBody>
          <a:bodyPr/>
          <a:lstStyle/>
          <a:p>
            <a:r>
              <a:rPr lang="en-US" dirty="0" smtClean="0"/>
              <a:t>Yoga </a:t>
            </a:r>
            <a:r>
              <a:rPr lang="en-US" dirty="0" err="1" smtClean="0"/>
              <a:t>Mahesa</a:t>
            </a:r>
            <a:r>
              <a:rPr lang="en-US" dirty="0" smtClean="0"/>
              <a:t> &amp; </a:t>
            </a:r>
            <a:r>
              <a:rPr lang="en-US" dirty="0" err="1" smtClean="0"/>
              <a:t>Hendrik</a:t>
            </a:r>
            <a:r>
              <a:rPr lang="en-US" dirty="0" smtClean="0"/>
              <a:t> </a:t>
            </a:r>
            <a:r>
              <a:rPr lang="en-US" dirty="0" err="1" smtClean="0"/>
              <a:t>Gunawan</a:t>
            </a:r>
            <a:endParaRPr lang="en-US" dirty="0"/>
          </a:p>
        </p:txBody>
      </p:sp>
    </p:spTree>
    <p:extLst>
      <p:ext uri="{BB962C8B-B14F-4D97-AF65-F5344CB8AC3E}">
        <p14:creationId xmlns:p14="http://schemas.microsoft.com/office/powerpoint/2010/main" val="2313568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CRM Growth?</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Ed Thompson, VP and distinguished analyst at Gartner Research said, “GDP growth is the best indicator of whether people are going to be spending on CRM. </a:t>
            </a:r>
            <a:r>
              <a:rPr lang="en-US" b="1" dirty="0" smtClean="0"/>
              <a:t>But the other factor is that a lot of organizations are concluding that they want to differentiate by having a superior customer experience, and therefore they are looking for technology that will help them with their customers</a:t>
            </a:r>
            <a:r>
              <a:rPr lang="en-US" dirty="0" smtClean="0"/>
              <a:t>. And that tends to be CRM.”</a:t>
            </a:r>
          </a:p>
          <a:p>
            <a:pPr marL="0" indent="0">
              <a:buNone/>
            </a:pPr>
            <a:r>
              <a:rPr lang="en-US" sz="2300" dirty="0" smtClean="0"/>
              <a:t>http://www.mycustomer.com/feature/technology/truth-hurts-why-crm-still-growing-and-still-gruelling/166145</a:t>
            </a:r>
            <a:endParaRPr lang="en-US" sz="2300" dirty="0"/>
          </a:p>
        </p:txBody>
      </p:sp>
    </p:spTree>
    <p:extLst>
      <p:ext uri="{BB962C8B-B14F-4D97-AF65-F5344CB8AC3E}">
        <p14:creationId xmlns:p14="http://schemas.microsoft.com/office/powerpoint/2010/main" val="2841753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CRM Growth?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Bill Band, VP and principal analyst at Forrester Research, is in agreement. “In our last survey amongst senior business leaders, we asked them what were the top priorities going into 2013 and into 2014 </a:t>
            </a:r>
            <a:r>
              <a:rPr lang="en-US" b="1" dirty="0" smtClean="0"/>
              <a:t>and the top three issues that were identified as critical or very critical were growing the business, improving customer satisfaction and responding to changing customer needs</a:t>
            </a:r>
            <a:r>
              <a:rPr lang="en-US" dirty="0" smtClean="0"/>
              <a:t>. Things like cost reduction and supply chain and those kinds of things were way down the list. Why is that important? Everybody’s trying to grow their business and that’s a top priority.”</a:t>
            </a:r>
          </a:p>
          <a:p>
            <a:pPr marL="0" indent="0">
              <a:buNone/>
            </a:pPr>
            <a:r>
              <a:rPr lang="en-US" sz="2600" dirty="0" smtClean="0"/>
              <a:t>http://www.mycustomer.com/feature/technology/truth-hurts-why-crm-still-growing-and-still-gruelling/166145</a:t>
            </a:r>
            <a:endParaRPr lang="en-US" sz="2600" dirty="0"/>
          </a:p>
        </p:txBody>
      </p:sp>
    </p:spTree>
    <p:extLst>
      <p:ext uri="{BB962C8B-B14F-4D97-AF65-F5344CB8AC3E}">
        <p14:creationId xmlns:p14="http://schemas.microsoft.com/office/powerpoint/2010/main" val="2825986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a:t>Matteson, L. (2013, March 27). </a:t>
            </a:r>
            <a:r>
              <a:rPr lang="en-US" i="1" dirty="0"/>
              <a:t>The Three Types of CRM System</a:t>
            </a:r>
            <a:r>
              <a:rPr lang="en-US" dirty="0"/>
              <a:t>. Retrieved April 3, 2014, from drivingsales.com: http://www.drivingsales.com/blogs/lmatteson/2013/03/27/the-three-types-crm-systems-</a:t>
            </a:r>
          </a:p>
          <a:p>
            <a:pPr marL="0" indent="0">
              <a:buNone/>
            </a:pPr>
            <a:endParaRPr lang="en-US" dirty="0"/>
          </a:p>
        </p:txBody>
      </p:sp>
    </p:spTree>
    <p:extLst>
      <p:ext uri="{BB962C8B-B14F-4D97-AF65-F5344CB8AC3E}">
        <p14:creationId xmlns:p14="http://schemas.microsoft.com/office/powerpoint/2010/main" val="225674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Important things in organization</a:t>
            </a:r>
            <a:endParaRPr lang="en-US" dirty="0"/>
          </a:p>
        </p:txBody>
      </p:sp>
      <p:sp>
        <p:nvSpPr>
          <p:cNvPr id="3" name="Content Placeholder 2"/>
          <p:cNvSpPr>
            <a:spLocks noGrp="1"/>
          </p:cNvSpPr>
          <p:nvPr>
            <p:ph idx="1"/>
          </p:nvPr>
        </p:nvSpPr>
        <p:spPr/>
        <p:txBody>
          <a:bodyPr/>
          <a:lstStyle/>
          <a:p>
            <a:r>
              <a:rPr lang="en-US" dirty="0" smtClean="0"/>
              <a:t>Product / service</a:t>
            </a:r>
          </a:p>
          <a:p>
            <a:pPr lvl="1"/>
            <a:r>
              <a:rPr lang="en-US" dirty="0" smtClean="0"/>
              <a:t>SCM</a:t>
            </a:r>
          </a:p>
          <a:p>
            <a:r>
              <a:rPr lang="en-US" dirty="0" smtClean="0"/>
              <a:t>Operational</a:t>
            </a:r>
          </a:p>
          <a:p>
            <a:pPr lvl="1"/>
            <a:r>
              <a:rPr lang="en-US" dirty="0" smtClean="0"/>
              <a:t>ERP</a:t>
            </a:r>
          </a:p>
          <a:p>
            <a:r>
              <a:rPr lang="en-US" dirty="0" smtClean="0"/>
              <a:t>Customer</a:t>
            </a:r>
          </a:p>
          <a:p>
            <a:pPr lvl="1"/>
            <a:r>
              <a:rPr lang="en-US" dirty="0" smtClean="0"/>
              <a:t>CRM</a:t>
            </a:r>
            <a:endParaRPr lang="en-US" dirty="0"/>
          </a:p>
        </p:txBody>
      </p:sp>
    </p:spTree>
    <p:extLst>
      <p:ext uri="{BB962C8B-B14F-4D97-AF65-F5344CB8AC3E}">
        <p14:creationId xmlns:p14="http://schemas.microsoft.com/office/powerpoint/2010/main" val="320447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Customer relationship management</a:t>
            </a:r>
            <a:r>
              <a:rPr lang="en-US" dirty="0" smtClean="0"/>
              <a:t> (</a:t>
            </a:r>
            <a:r>
              <a:rPr lang="en-US" b="1" dirty="0" smtClean="0"/>
              <a:t>CRM</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a model for managing a company’s interactions with current and future customer</a:t>
            </a:r>
          </a:p>
          <a:p>
            <a:pPr marL="0" indent="0">
              <a:buNone/>
            </a:pPr>
            <a:endParaRPr lang="en-US" dirty="0"/>
          </a:p>
        </p:txBody>
      </p:sp>
    </p:spTree>
    <p:extLst>
      <p:ext uri="{BB962C8B-B14F-4D97-AF65-F5344CB8AC3E}">
        <p14:creationId xmlns:p14="http://schemas.microsoft.com/office/powerpoint/2010/main" val="1476711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CRM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Operational CRM</a:t>
            </a:r>
          </a:p>
          <a:p>
            <a:pPr lvl="1"/>
            <a:r>
              <a:rPr lang="en-US" dirty="0" smtClean="0"/>
              <a:t>Marketing automation</a:t>
            </a:r>
          </a:p>
          <a:p>
            <a:pPr lvl="1"/>
            <a:r>
              <a:rPr lang="en-US" dirty="0" smtClean="0"/>
              <a:t>Sales force automation</a:t>
            </a:r>
          </a:p>
          <a:p>
            <a:pPr lvl="1"/>
            <a:r>
              <a:rPr lang="en-US" dirty="0" smtClean="0"/>
              <a:t>Service automation</a:t>
            </a:r>
          </a:p>
          <a:p>
            <a:r>
              <a:rPr lang="en-US" dirty="0" smtClean="0"/>
              <a:t>Analytical CRM</a:t>
            </a:r>
          </a:p>
          <a:p>
            <a:pPr lvl="1"/>
            <a:r>
              <a:rPr lang="en-US" dirty="0" smtClean="0"/>
              <a:t>Maintains the analysis and operations of an organizational back office.</a:t>
            </a:r>
          </a:p>
          <a:p>
            <a:r>
              <a:rPr lang="en-US" dirty="0" smtClean="0"/>
              <a:t>Strategic CRM</a:t>
            </a:r>
          </a:p>
          <a:p>
            <a:pPr lvl="1"/>
            <a:r>
              <a:rPr lang="en-US" dirty="0" smtClean="0"/>
              <a:t>To focus and improve the knowledge of the </a:t>
            </a:r>
            <a:r>
              <a:rPr lang="en-US" dirty="0"/>
              <a:t>c</a:t>
            </a:r>
            <a:r>
              <a:rPr lang="en-US" dirty="0" smtClean="0"/>
              <a:t>ustomer and utilize it in enhancing a strong relationship with customer. </a:t>
            </a:r>
          </a:p>
          <a:p>
            <a:pPr marL="457200" lvl="1" indent="0">
              <a:buNone/>
            </a:pPr>
            <a:r>
              <a:rPr lang="en-US" dirty="0"/>
              <a:t>(Matteson, 2013)</a:t>
            </a:r>
          </a:p>
          <a:p>
            <a:pPr marL="457200" lvl="1" indent="0">
              <a:buNone/>
            </a:pPr>
            <a:endParaRPr lang="en-US" dirty="0"/>
          </a:p>
        </p:txBody>
      </p:sp>
    </p:spTree>
    <p:extLst>
      <p:ext uri="{BB962C8B-B14F-4D97-AF65-F5344CB8AC3E}">
        <p14:creationId xmlns:p14="http://schemas.microsoft.com/office/powerpoint/2010/main" val="2619130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CRM B2B and B2C</a:t>
            </a:r>
            <a:endParaRPr lang="en-US" dirty="0"/>
          </a:p>
        </p:txBody>
      </p:sp>
      <p:sp>
        <p:nvSpPr>
          <p:cNvPr id="3" name="Content Placeholder 2"/>
          <p:cNvSpPr>
            <a:spLocks noGrp="1"/>
          </p:cNvSpPr>
          <p:nvPr>
            <p:ph idx="1"/>
          </p:nvPr>
        </p:nvSpPr>
        <p:spPr/>
        <p:txBody>
          <a:bodyPr/>
          <a:lstStyle/>
          <a:p>
            <a:r>
              <a:rPr lang="en-US" dirty="0" smtClean="0"/>
              <a:t>CRM B2B (Business to Business)</a:t>
            </a:r>
          </a:p>
          <a:p>
            <a:pPr lvl="1"/>
            <a:r>
              <a:rPr lang="en-US" dirty="0" smtClean="0"/>
              <a:t>Maintain the relationships with other business. Usually have longer maturity times than B2C relationships.</a:t>
            </a:r>
          </a:p>
          <a:p>
            <a:r>
              <a:rPr lang="en-US" dirty="0" smtClean="0"/>
              <a:t>CRM B2C (Business to Customer)</a:t>
            </a:r>
          </a:p>
          <a:p>
            <a:pPr lvl="1"/>
            <a:r>
              <a:rPr lang="en-US" dirty="0" smtClean="0"/>
              <a:t>Maintain the relationships with the customer. Like customer service, membership, birthday greeting, etc.</a:t>
            </a:r>
            <a:endParaRPr lang="en-US" dirty="0"/>
          </a:p>
        </p:txBody>
      </p:sp>
    </p:spTree>
    <p:extLst>
      <p:ext uri="{BB962C8B-B14F-4D97-AF65-F5344CB8AC3E}">
        <p14:creationId xmlns:p14="http://schemas.microsoft.com/office/powerpoint/2010/main" val="3573435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a:t>
            </a:r>
            <a:endParaRPr lang="en-US" dirty="0"/>
          </a:p>
        </p:txBody>
      </p:sp>
      <p:sp>
        <p:nvSpPr>
          <p:cNvPr id="3" name="Content Placeholder 2"/>
          <p:cNvSpPr>
            <a:spLocks noGrp="1"/>
          </p:cNvSpPr>
          <p:nvPr>
            <p:ph idx="1"/>
          </p:nvPr>
        </p:nvSpPr>
        <p:spPr/>
        <p:txBody>
          <a:bodyPr/>
          <a:lstStyle/>
          <a:p>
            <a:r>
              <a:rPr lang="en-US" dirty="0" smtClean="0"/>
              <a:t>Make a strategic decision</a:t>
            </a:r>
          </a:p>
          <a:p>
            <a:r>
              <a:rPr lang="en-US" dirty="0" smtClean="0"/>
              <a:t>Choose an appropriate project manager</a:t>
            </a:r>
          </a:p>
          <a:p>
            <a:r>
              <a:rPr lang="en-US" dirty="0" smtClean="0"/>
              <a:t>Executive sponsorship</a:t>
            </a:r>
          </a:p>
          <a:p>
            <a:r>
              <a:rPr lang="en-US" dirty="0" smtClean="0"/>
              <a:t>Project team commitment and training</a:t>
            </a:r>
          </a:p>
          <a:p>
            <a:r>
              <a:rPr lang="en-US" dirty="0" smtClean="0"/>
              <a:t>Define KPI metrics</a:t>
            </a:r>
          </a:p>
          <a:p>
            <a:r>
              <a:rPr lang="en-US" dirty="0" smtClean="0"/>
              <a:t>Use phased approach</a:t>
            </a:r>
            <a:endParaRPr lang="en-US" dirty="0"/>
          </a:p>
        </p:txBody>
      </p:sp>
    </p:spTree>
    <p:extLst>
      <p:ext uri="{BB962C8B-B14F-4D97-AF65-F5344CB8AC3E}">
        <p14:creationId xmlns:p14="http://schemas.microsoft.com/office/powerpoint/2010/main" val="353854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CRM Software </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Pipedrive</a:t>
            </a:r>
            <a:endParaRPr lang="en-US" dirty="0" smtClean="0"/>
          </a:p>
          <a:p>
            <a:r>
              <a:rPr lang="en-US" dirty="0" err="1" smtClean="0"/>
              <a:t>Insightly</a:t>
            </a:r>
            <a:endParaRPr lang="en-US" dirty="0" smtClean="0"/>
          </a:p>
          <a:p>
            <a:r>
              <a:rPr lang="en-US" dirty="0" err="1" smtClean="0"/>
              <a:t>InfoFlo</a:t>
            </a:r>
            <a:endParaRPr lang="en-US" dirty="0" smtClean="0"/>
          </a:p>
          <a:p>
            <a:r>
              <a:rPr lang="en-US" dirty="0" err="1" smtClean="0"/>
              <a:t>SugarCRM</a:t>
            </a:r>
            <a:endParaRPr lang="en-US" dirty="0" smtClean="0"/>
          </a:p>
          <a:p>
            <a:r>
              <a:rPr lang="en-US" dirty="0" smtClean="0"/>
              <a:t>SAP </a:t>
            </a:r>
          </a:p>
          <a:p>
            <a:r>
              <a:rPr lang="en-US" dirty="0" smtClean="0"/>
              <a:t>NetSuite CRM</a:t>
            </a:r>
          </a:p>
          <a:p>
            <a:r>
              <a:rPr lang="en-US" dirty="0" smtClean="0"/>
              <a:t>Microsoft Dynamics CRM</a:t>
            </a:r>
          </a:p>
          <a:p>
            <a:r>
              <a:rPr lang="en-US" dirty="0" smtClean="0"/>
              <a:t>Oracle</a:t>
            </a:r>
          </a:p>
          <a:p>
            <a:r>
              <a:rPr lang="en-US" dirty="0" err="1" smtClean="0"/>
              <a:t>etc</a:t>
            </a:r>
            <a:endParaRPr lang="en-US" dirty="0" smtClean="0"/>
          </a:p>
          <a:p>
            <a:pPr marL="0" indent="0">
              <a:buNone/>
            </a:pPr>
            <a:r>
              <a:rPr lang="en-US" sz="1800" dirty="0" smtClean="0"/>
              <a:t>(http://crm-software.findthebest.com/)</a:t>
            </a:r>
          </a:p>
          <a:p>
            <a:endParaRPr lang="en-US" dirty="0"/>
          </a:p>
        </p:txBody>
      </p:sp>
    </p:spTree>
    <p:extLst>
      <p:ext uri="{BB962C8B-B14F-4D97-AF65-F5344CB8AC3E}">
        <p14:creationId xmlns:p14="http://schemas.microsoft.com/office/powerpoint/2010/main" val="70540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CRM Growth</a:t>
            </a:r>
            <a:endParaRPr lang="en-US" dirty="0"/>
          </a:p>
        </p:txBody>
      </p:sp>
      <p:sp>
        <p:nvSpPr>
          <p:cNvPr id="3" name="Content Placeholder 2"/>
          <p:cNvSpPr>
            <a:spLocks noGrp="1"/>
          </p:cNvSpPr>
          <p:nvPr>
            <p:ph idx="1"/>
          </p:nvPr>
        </p:nvSpPr>
        <p:spPr/>
        <p:txBody>
          <a:bodyPr/>
          <a:lstStyle/>
          <a:p>
            <a:pPr marL="0" indent="0">
              <a:buNone/>
            </a:pPr>
            <a:r>
              <a:rPr lang="en-US" dirty="0" smtClean="0"/>
              <a:t>Worldwide CRM market revenue </a:t>
            </a:r>
            <a:r>
              <a:rPr lang="en-US" dirty="0" err="1" smtClean="0"/>
              <a:t>totalled</a:t>
            </a:r>
            <a:r>
              <a:rPr lang="en-US" dirty="0" smtClean="0"/>
              <a:t> $9.15 billion in 2008, a 12.5 percent increase from 2007 revenue of $8.13 billion, according to Gartner Inc. Analysts</a:t>
            </a:r>
          </a:p>
          <a:p>
            <a:pPr marL="0" indent="0">
              <a:buNone/>
            </a:pPr>
            <a:r>
              <a:rPr lang="en-US" sz="2000" dirty="0" smtClean="0"/>
              <a:t>http://www.gartner.com/newsroom/id/1074615</a:t>
            </a:r>
            <a:endParaRPr lang="en-US" sz="2000" dirty="0"/>
          </a:p>
        </p:txBody>
      </p:sp>
    </p:spTree>
    <p:extLst>
      <p:ext uri="{BB962C8B-B14F-4D97-AF65-F5344CB8AC3E}">
        <p14:creationId xmlns:p14="http://schemas.microsoft.com/office/powerpoint/2010/main" val="3420752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CRM Growth (</a:t>
            </a:r>
            <a:r>
              <a:rPr lang="en-US" dirty="0" err="1" smtClean="0"/>
              <a:t>Cont</a:t>
            </a:r>
            <a:r>
              <a:rPr lang="en-US" dirty="0" smtClean="0"/>
              <a:t>)</a:t>
            </a:r>
            <a:endParaRPr lang="en-US" dirty="0"/>
          </a:p>
        </p:txBody>
      </p:sp>
      <p:pic>
        <p:nvPicPr>
          <p:cNvPr id="1026" name="Picture 2" descr="D:\Uni\s6\advance in IS\meeting 5\Figure-1-Market-Share-CRM.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410125" y="2324100"/>
            <a:ext cx="4042763" cy="35083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951" y="6534834"/>
            <a:ext cx="9146059" cy="276999"/>
          </a:xfrm>
          <a:prstGeom prst="rect">
            <a:avLst/>
          </a:prstGeom>
        </p:spPr>
        <p:txBody>
          <a:bodyPr wrap="square">
            <a:spAutoFit/>
          </a:bodyPr>
          <a:lstStyle/>
          <a:p>
            <a:r>
              <a:rPr lang="en-US" sz="1200" dirty="0" smtClean="0"/>
              <a:t>http://www.forbes.com/sites/louiscolumbus/2013/04/26/2013-crm-market-share-update-40-of-crm-systems-sold-are-saas-based/</a:t>
            </a:r>
            <a:endParaRPr lang="en-US" sz="1200" dirty="0"/>
          </a:p>
        </p:txBody>
      </p:sp>
    </p:spTree>
    <p:extLst>
      <p:ext uri="{BB962C8B-B14F-4D97-AF65-F5344CB8AC3E}">
        <p14:creationId xmlns:p14="http://schemas.microsoft.com/office/powerpoint/2010/main" val="25450948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TotalTime>
  <Words>385</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Customer relationship management (CRM)</vt:lpstr>
      <vt:lpstr>3 Important things in organization</vt:lpstr>
      <vt:lpstr>Customer relationship management (CRM)</vt:lpstr>
      <vt:lpstr>Types of CRM</vt:lpstr>
      <vt:lpstr>CRM B2B and B2C</vt:lpstr>
      <vt:lpstr>Implementing</vt:lpstr>
      <vt:lpstr>CRM Software </vt:lpstr>
      <vt:lpstr>CRM Growth</vt:lpstr>
      <vt:lpstr>CRM Growth (Cont)</vt:lpstr>
      <vt:lpstr>Why CRM Growth?</vt:lpstr>
      <vt:lpstr>Why CRM Growth? (Cont)</vt:lpstr>
      <vt:lpstr>Bibliography</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relationship management (CRM)</dc:title>
  <dc:creator>ismail - [2010]</dc:creator>
  <cp:lastModifiedBy>ismail - [2010]</cp:lastModifiedBy>
  <cp:revision>6</cp:revision>
  <dcterms:created xsi:type="dcterms:W3CDTF">2014-04-03T01:12:34Z</dcterms:created>
  <dcterms:modified xsi:type="dcterms:W3CDTF">2014-04-03T01:57:08Z</dcterms:modified>
</cp:coreProperties>
</file>