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D954F1-1D2D-47E6-AAA4-398DF35A4333}" type="datetimeFigureOut">
              <a:rPr lang="en-US" smtClean="0"/>
              <a:t>19-Mar-14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968B6F-739D-45CC-B135-CAD82A05D4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t_croix_ereview.com/index.php/articles/view/30/6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Yoga </a:t>
            </a:r>
            <a:r>
              <a:rPr lang="en-US" dirty="0" err="1" smtClean="0"/>
              <a:t>Mahesa</a:t>
            </a:r>
            <a:r>
              <a:rPr lang="en-US" dirty="0" smtClean="0"/>
              <a:t> - 1501150404</a:t>
            </a:r>
          </a:p>
          <a:p>
            <a:r>
              <a:rPr lang="en-US" dirty="0" err="1" smtClean="0"/>
              <a:t>Hendrik</a:t>
            </a:r>
            <a:r>
              <a:rPr lang="en-US" dirty="0" smtClean="0"/>
              <a:t> </a:t>
            </a:r>
            <a:r>
              <a:rPr lang="en-US" dirty="0" err="1" smtClean="0"/>
              <a:t>Gunawan</a:t>
            </a:r>
            <a:r>
              <a:rPr lang="en-US" dirty="0" smtClean="0"/>
              <a:t> - 1501173326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r>
              <a:rPr lang="en-US" b="1" dirty="0" smtClean="0"/>
              <a:t>The American Heritage Dictionary of the English Language</a:t>
            </a:r>
            <a:r>
              <a:rPr lang="en-US" dirty="0" smtClean="0"/>
              <a:t> </a:t>
            </a:r>
            <a:r>
              <a:rPr lang="en-US" b="1" dirty="0" smtClean="0"/>
              <a:t>(4th Ed.) </a:t>
            </a:r>
            <a:r>
              <a:rPr lang="en-US" dirty="0" smtClean="0"/>
              <a:t>defines plagiarism as "a piece of writing that has been copied from someone else and is presented as being your own work.“</a:t>
            </a:r>
          </a:p>
          <a:p>
            <a:r>
              <a:rPr lang="en-US" b="1" dirty="0" smtClean="0"/>
              <a:t>The American Heritage Dictionary </a:t>
            </a:r>
            <a:r>
              <a:rPr lang="en-US" dirty="0" smtClean="0"/>
              <a:t>(2nd College Ed.) defines plagiarize as "to take and use as ones own the writings or ideas of another." </a:t>
            </a:r>
          </a:p>
          <a:p>
            <a:r>
              <a:rPr lang="en-US" b="1" dirty="0" smtClean="0"/>
              <a:t>IEEE (Institute of Electrical and Electronics Engineers) </a:t>
            </a:r>
            <a:r>
              <a:rPr lang="en-US" dirty="0" smtClean="0"/>
              <a:t>defines plagiarism as the reuse of someone </a:t>
            </a:r>
            <a:r>
              <a:rPr lang="en-US" dirty="0" err="1" smtClean="0"/>
              <a:t>elses</a:t>
            </a:r>
            <a:r>
              <a:rPr lang="en-US" dirty="0" smtClean="0"/>
              <a:t> prior ideas, processes, results, or words without explicitly acknowledging the original author and source. It should also be noted that certain corrective actions might apply to the </a:t>
            </a:r>
            <a:r>
              <a:rPr lang="en-US" dirty="0" err="1" smtClean="0"/>
              <a:t>uncredited</a:t>
            </a:r>
            <a:r>
              <a:rPr lang="en-US" dirty="0" smtClean="0"/>
              <a:t> reuse of someone </a:t>
            </a:r>
            <a:r>
              <a:rPr lang="en-US" dirty="0" err="1" smtClean="0"/>
              <a:t>elses</a:t>
            </a:r>
            <a:r>
              <a:rPr lang="en-US" dirty="0" smtClean="0"/>
              <a:t> ideas.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What are the levels of misconduct described in the Guidelines?</a:t>
            </a:r>
            <a:br>
              <a:rPr lang="en-US" sz="2000" dirty="0" smtClean="0"/>
            </a:br>
            <a:r>
              <a:rPr lang="en-US" sz="2000" dirty="0" smtClean="0"/>
              <a:t>(According IEEE)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1. </a:t>
            </a:r>
            <a:r>
              <a:rPr lang="en-US" sz="2000" b="1" dirty="0" smtClean="0"/>
              <a:t>Level One</a:t>
            </a:r>
            <a:r>
              <a:rPr lang="en-US" sz="2000" dirty="0" smtClean="0"/>
              <a:t> pertains to the </a:t>
            </a:r>
            <a:r>
              <a:rPr lang="en-US" sz="2000" dirty="0" err="1" smtClean="0"/>
              <a:t>uncredited</a:t>
            </a:r>
            <a:r>
              <a:rPr lang="en-US" sz="2000" dirty="0" smtClean="0"/>
              <a:t> verbatim copying of a full paper, or the verbatim copying of a major portion (&gt; 50%), or verbatim copying within more than one paper by the same author(s). </a:t>
            </a:r>
            <a:br>
              <a:rPr lang="en-US" sz="2000" dirty="0" smtClean="0"/>
            </a:br>
            <a:r>
              <a:rPr lang="en-US" sz="2000" dirty="0" smtClean="0"/>
              <a:t>2. </a:t>
            </a:r>
            <a:r>
              <a:rPr lang="en-US" sz="2000" b="1" dirty="0" smtClean="0"/>
              <a:t>Level Two</a:t>
            </a:r>
            <a:r>
              <a:rPr lang="en-US" sz="2000" dirty="0" smtClean="0"/>
              <a:t> pertains to the </a:t>
            </a:r>
            <a:r>
              <a:rPr lang="en-US" sz="2000" dirty="0" err="1" smtClean="0"/>
              <a:t>uncredited</a:t>
            </a:r>
            <a:r>
              <a:rPr lang="en-US" sz="2000" dirty="0" smtClean="0"/>
              <a:t> verbatim copying of large portion (between 20 and 50%) or verbatim copying within more than one paper by the same author(s). </a:t>
            </a:r>
            <a:br>
              <a:rPr lang="en-US" sz="2000" dirty="0" smtClean="0"/>
            </a:br>
            <a:r>
              <a:rPr lang="en-US" sz="2000" dirty="0" smtClean="0"/>
              <a:t>3. </a:t>
            </a:r>
            <a:r>
              <a:rPr lang="en-US" sz="2000" b="1" dirty="0" smtClean="0"/>
              <a:t>Level Three</a:t>
            </a:r>
            <a:r>
              <a:rPr lang="en-US" sz="2000" dirty="0" smtClean="0"/>
              <a:t> pertains to the </a:t>
            </a:r>
            <a:r>
              <a:rPr lang="en-US" sz="2000" dirty="0" err="1" smtClean="0"/>
              <a:t>uncredited</a:t>
            </a:r>
            <a:r>
              <a:rPr lang="en-US" sz="2000" dirty="0" smtClean="0"/>
              <a:t> verbatim copying of individual elements (Paragraph(s), Sentence(s),Illustration(s), etc.) resulting in a significant portion (up to 20%) within a paper </a:t>
            </a:r>
            <a:br>
              <a:rPr lang="en-US" sz="2000" dirty="0" smtClean="0"/>
            </a:br>
            <a:r>
              <a:rPr lang="en-US" sz="2000" dirty="0" smtClean="0"/>
              <a:t>4. </a:t>
            </a:r>
            <a:r>
              <a:rPr lang="en-US" sz="2000" b="1" dirty="0" smtClean="0"/>
              <a:t>Level Four</a:t>
            </a:r>
            <a:r>
              <a:rPr lang="en-US" sz="2000" dirty="0" smtClean="0"/>
              <a:t> pertains to </a:t>
            </a:r>
            <a:r>
              <a:rPr lang="en-US" sz="2000" dirty="0" err="1" smtClean="0"/>
              <a:t>uncredited</a:t>
            </a:r>
            <a:r>
              <a:rPr lang="en-US" sz="2000" dirty="0" smtClean="0"/>
              <a:t> improper paraphrasing of pages or paragraphs </a:t>
            </a:r>
            <a:br>
              <a:rPr lang="en-US" sz="2000" dirty="0" smtClean="0"/>
            </a:br>
            <a:r>
              <a:rPr lang="en-US" sz="2000" dirty="0" smtClean="0"/>
              <a:t>5. </a:t>
            </a:r>
            <a:r>
              <a:rPr lang="en-US" sz="2000" b="1" dirty="0" smtClean="0"/>
              <a:t>Level Five</a:t>
            </a:r>
            <a:r>
              <a:rPr lang="en-US" sz="2000" dirty="0" smtClean="0"/>
              <a:t> pertains to the credited verbatim copying of a major portion of a paper without clear delineation (e.g., quotes or indents) 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37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do plagiarism when :</a:t>
            </a:r>
            <a:br>
              <a:rPr lang="en-US" dirty="0" smtClean="0"/>
            </a:br>
            <a:r>
              <a:rPr lang="en-US" dirty="0" smtClean="0"/>
              <a:t>(www.plagiarism.org)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Copying whole people creation</a:t>
            </a:r>
          </a:p>
          <a:p>
            <a:r>
              <a:rPr lang="en-US" dirty="0" smtClean="0"/>
              <a:t>Do copy and paste</a:t>
            </a:r>
          </a:p>
          <a:p>
            <a:r>
              <a:rPr lang="en-US" dirty="0" smtClean="0"/>
              <a:t>Change several word but still had original sentence structure</a:t>
            </a:r>
          </a:p>
          <a:p>
            <a:r>
              <a:rPr lang="en-US" dirty="0" smtClean="0"/>
              <a:t>Using author sentences without citation</a:t>
            </a:r>
          </a:p>
          <a:p>
            <a:r>
              <a:rPr lang="en-US" dirty="0" smtClean="0"/>
              <a:t>Mix from several source</a:t>
            </a:r>
          </a:p>
          <a:p>
            <a:r>
              <a:rPr lang="en-US" dirty="0" smtClean="0"/>
              <a:t>Put wrong citation</a:t>
            </a:r>
          </a:p>
          <a:p>
            <a:r>
              <a:rPr lang="en-US" dirty="0" smtClean="0"/>
              <a:t>Put citation in the sentences but not putting in bibliography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plagiarism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easy to do</a:t>
            </a:r>
          </a:p>
          <a:p>
            <a:r>
              <a:rPr lang="en-US" dirty="0" smtClean="0"/>
              <a:t>Lazy to read, analysis, and create citation</a:t>
            </a:r>
          </a:p>
          <a:p>
            <a:r>
              <a:rPr lang="en-US" dirty="0" smtClean="0"/>
              <a:t>Lecture have not taken plagiarism seriously</a:t>
            </a:r>
          </a:p>
          <a:p>
            <a:r>
              <a:rPr lang="en-US" dirty="0" smtClean="0"/>
              <a:t>Not created paper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quoting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Quoting theory or statement</a:t>
            </a:r>
          </a:p>
          <a:p>
            <a:r>
              <a:rPr lang="en-US" dirty="0" smtClean="0"/>
              <a:t>Quoting data</a:t>
            </a:r>
          </a:p>
          <a:p>
            <a:r>
              <a:rPr lang="en-US" dirty="0" smtClean="0"/>
              <a:t>Quoting case or example</a:t>
            </a:r>
          </a:p>
          <a:p>
            <a:r>
              <a:rPr lang="en-US" dirty="0" smtClean="0"/>
              <a:t>Quoting process</a:t>
            </a:r>
          </a:p>
          <a:p>
            <a:r>
              <a:rPr lang="en-US" dirty="0" smtClean="0"/>
              <a:t>Quoting formulas</a:t>
            </a:r>
          </a:p>
          <a:p>
            <a:r>
              <a:rPr lang="en-US" dirty="0" smtClean="0"/>
              <a:t>Other unique and specific that can’t be remembered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plan what we want to write, so the question will appear itself</a:t>
            </a:r>
          </a:p>
          <a:p>
            <a:r>
              <a:rPr lang="en-US" dirty="0" smtClean="0"/>
              <a:t>Always create citation</a:t>
            </a:r>
          </a:p>
          <a:p>
            <a:r>
              <a:rPr lang="en-US" dirty="0" smtClean="0"/>
              <a:t>Consistency in using citation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quote</a:t>
            </a:r>
          </a:p>
          <a:p>
            <a:pPr lvl="1"/>
            <a:r>
              <a:rPr lang="en-US" b="1" dirty="0" smtClean="0"/>
              <a:t>Author and quote together</a:t>
            </a:r>
          </a:p>
          <a:p>
            <a:pPr lvl="2"/>
            <a:r>
              <a:rPr lang="en-US" dirty="0" smtClean="0"/>
              <a:t>The principal stated clearly that students “needed parental Permission to leave school” (Abbott, 2005, p. 25).</a:t>
            </a:r>
          </a:p>
          <a:p>
            <a:pPr lvl="1"/>
            <a:r>
              <a:rPr lang="en-US" b="1" dirty="0" smtClean="0"/>
              <a:t>Author and quote separated</a:t>
            </a:r>
          </a:p>
          <a:p>
            <a:pPr lvl="2"/>
            <a:r>
              <a:rPr lang="en-US" dirty="0" smtClean="0"/>
              <a:t>MacDougall (2004) stated that the “Information Literacy Model needed to be implemented” (p. 34).</a:t>
            </a:r>
          </a:p>
          <a:p>
            <a:pPr lvl="1"/>
            <a:r>
              <a:rPr lang="en-US" b="1" dirty="0" smtClean="0"/>
              <a:t>Quote from non-paginated material</a:t>
            </a:r>
          </a:p>
          <a:p>
            <a:pPr lvl="2"/>
            <a:r>
              <a:rPr lang="en-US" dirty="0" err="1" smtClean="0"/>
              <a:t>Winkowski</a:t>
            </a:r>
            <a:r>
              <a:rPr lang="en-US" dirty="0" smtClean="0"/>
              <a:t> (2007) stated, “The research is unreliable” (Conclusion section, para.4).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Types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Book by a single author.</a:t>
            </a:r>
          </a:p>
          <a:p>
            <a:pPr marL="400050" lvl="1" indent="0">
              <a:buNone/>
            </a:pPr>
            <a:r>
              <a:rPr lang="en-US" sz="2400" dirty="0" smtClean="0"/>
              <a:t>Chitty</a:t>
            </a:r>
            <a:r>
              <a:rPr lang="en-US" sz="2400" dirty="0"/>
              <a:t>, D. (2003). </a:t>
            </a:r>
            <a:r>
              <a:rPr lang="en-US" sz="2400" i="1" dirty="0"/>
              <a:t>Do lemmings commit </a:t>
            </a:r>
            <a:r>
              <a:rPr lang="en-US" sz="2400" i="1" dirty="0" smtClean="0"/>
              <a:t>suicide?</a:t>
            </a:r>
            <a:r>
              <a:rPr lang="en-US" sz="2400" i="1" dirty="0"/>
              <a:t> </a:t>
            </a:r>
            <a:r>
              <a:rPr lang="en-US" sz="2400" i="1" dirty="0" smtClean="0"/>
              <a:t>Beautiful </a:t>
            </a:r>
            <a:r>
              <a:rPr lang="en-US" sz="2400" i="1" dirty="0"/>
              <a:t>hypotheses and ugly facts. New </a:t>
            </a:r>
            <a:r>
              <a:rPr lang="en-US" sz="2400" i="1" dirty="0" smtClean="0"/>
              <a:t>York, </a:t>
            </a:r>
            <a:r>
              <a:rPr lang="en-US" sz="2400" dirty="0" err="1" smtClean="0"/>
              <a:t>NY:Oxford</a:t>
            </a:r>
            <a:r>
              <a:rPr lang="en-US" sz="2400" dirty="0" smtClean="0"/>
              <a:t> </a:t>
            </a:r>
            <a:r>
              <a:rPr lang="en-US" sz="2400" dirty="0"/>
              <a:t>University Press.</a:t>
            </a:r>
          </a:p>
          <a:p>
            <a:pPr>
              <a:buNone/>
            </a:pPr>
            <a:r>
              <a:rPr lang="en-US" b="1" dirty="0" smtClean="0"/>
              <a:t>Book </a:t>
            </a:r>
            <a:r>
              <a:rPr lang="en-US" b="1" dirty="0"/>
              <a:t>by two or more authors.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Rosellini</a:t>
            </a:r>
            <a:r>
              <a:rPr lang="en-US" dirty="0"/>
              <a:t>, G., &amp; Worden, M. (2004). </a:t>
            </a:r>
            <a:r>
              <a:rPr lang="en-US" i="1" dirty="0"/>
              <a:t>Of course </a:t>
            </a:r>
            <a:r>
              <a:rPr lang="en-US" i="1" dirty="0" smtClean="0"/>
              <a:t>you're angry</a:t>
            </a:r>
            <a:r>
              <a:rPr lang="en-US" i="1" dirty="0"/>
              <a:t>: A guide to dealing with the emotions </a:t>
            </a:r>
            <a:r>
              <a:rPr lang="en-US" i="1" dirty="0" smtClean="0"/>
              <a:t>of substance </a:t>
            </a:r>
            <a:r>
              <a:rPr lang="en-US" i="1" dirty="0"/>
              <a:t>abuse (Rev. ed.). Center City, MN</a:t>
            </a:r>
            <a:r>
              <a:rPr lang="en-US" i="1" dirty="0" smtClean="0"/>
              <a:t>: </a:t>
            </a:r>
            <a:r>
              <a:rPr lang="en-US" dirty="0" err="1" smtClean="0"/>
              <a:t>Hazelden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67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 Article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Jones, H. M., McKay, J., Alvarado, F., Plath, E., Jordan, A., Porter, M., . . . </a:t>
            </a:r>
            <a:r>
              <a:rPr lang="en-US" dirty="0" err="1" smtClean="0"/>
              <a:t>Allsop</a:t>
            </a:r>
            <a:r>
              <a:rPr lang="en-US" dirty="0" smtClean="0"/>
              <a:t>, S. (2005). The attractions of stupidity. </a:t>
            </a:r>
            <a:r>
              <a:rPr lang="en-US" i="1" dirty="0" smtClean="0"/>
              <a:t>The </a:t>
            </a:r>
            <a:r>
              <a:rPr lang="en-US" i="1" dirty="0" err="1" smtClean="0"/>
              <a:t>St.Croix</a:t>
            </a:r>
            <a:r>
              <a:rPr lang="en-US" i="1" dirty="0" smtClean="0"/>
              <a:t> e-Review, 30(2), 6-10. Retrieved from </a:t>
            </a:r>
            <a:r>
              <a:rPr lang="en-US" dirty="0" smtClean="0">
                <a:hlinkClick r:id="rId2"/>
              </a:rPr>
              <a:t>http://st_croix_ereview.com/index.php/articles/view/30/6/</a:t>
            </a:r>
            <a:endParaRPr lang="en-US" dirty="0" smtClean="0"/>
          </a:p>
          <a:p>
            <a:r>
              <a:rPr lang="en-US" dirty="0" smtClean="0"/>
              <a:t>Journal article with DOI</a:t>
            </a:r>
          </a:p>
          <a:p>
            <a:pPr>
              <a:buNone/>
            </a:pPr>
            <a:r>
              <a:rPr lang="en-US" dirty="0" smtClean="0"/>
              <a:t>	Gerry, R.. (2000). Tempo training for freestyle. </a:t>
            </a:r>
            <a:r>
              <a:rPr lang="en-US" i="1" dirty="0" smtClean="0"/>
              <a:t>Journal of </a:t>
            </a:r>
            <a:r>
              <a:rPr lang="fr-FR" i="1" dirty="0" err="1" smtClean="0"/>
              <a:t>Swimming</a:t>
            </a:r>
            <a:r>
              <a:rPr lang="fr-FR" i="1" dirty="0" smtClean="0"/>
              <a:t> Technique, 34(1), 40-42. </a:t>
            </a:r>
            <a:r>
              <a:rPr lang="fr-FR" i="1" dirty="0" err="1" smtClean="0"/>
              <a:t>doi</a:t>
            </a:r>
            <a:r>
              <a:rPr lang="fr-FR" i="1" dirty="0" smtClean="0"/>
              <a:t>:</a:t>
            </a:r>
          </a:p>
          <a:p>
            <a:pPr>
              <a:buNone/>
            </a:pPr>
            <a:r>
              <a:rPr lang="en-US" dirty="0" smtClean="0"/>
              <a:t>	10.1022/0202-9822.77.4.444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egal </a:t>
            </a:r>
            <a:r>
              <a:rPr lang="en-US" dirty="0"/>
              <a:t>S</a:t>
            </a:r>
            <a:r>
              <a:rPr lang="en-US" dirty="0" smtClean="0"/>
              <a:t>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Based on UU No.20/2003 sanctions for plagiarism are</a:t>
            </a:r>
          </a:p>
          <a:p>
            <a:r>
              <a:rPr lang="en-US" dirty="0" smtClean="0"/>
              <a:t>University graduated who use the thesis for getting academic title, profession, or vocation that proved do plagiarism his/her title will be alienated (</a:t>
            </a:r>
            <a:r>
              <a:rPr lang="en-US" dirty="0" err="1" smtClean="0"/>
              <a:t>Pasal</a:t>
            </a:r>
            <a:r>
              <a:rPr lang="en-US" dirty="0" smtClean="0"/>
              <a:t> 25 </a:t>
            </a:r>
            <a:r>
              <a:rPr lang="en-US" dirty="0" err="1" smtClean="0"/>
              <a:t>ayat</a:t>
            </a:r>
            <a:r>
              <a:rPr lang="en-US" dirty="0" smtClean="0"/>
              <a:t> 2)</a:t>
            </a:r>
          </a:p>
          <a:p>
            <a:r>
              <a:rPr lang="en-US" dirty="0" smtClean="0"/>
              <a:t>University graduated who use the thesis for getting academic title, profession, or vocation that proved do plagiarism as mention in </a:t>
            </a:r>
            <a:r>
              <a:rPr lang="en-US" dirty="0" err="1" smtClean="0"/>
              <a:t>Pasal</a:t>
            </a:r>
            <a:r>
              <a:rPr lang="en-US" dirty="0" smtClean="0"/>
              <a:t> 25 </a:t>
            </a:r>
            <a:r>
              <a:rPr lang="en-US" dirty="0" err="1" smtClean="0"/>
              <a:t>ayat</a:t>
            </a:r>
            <a:r>
              <a:rPr lang="en-US" dirty="0" smtClean="0"/>
              <a:t> 2 will go to jail for two year and </a:t>
            </a:r>
            <a:r>
              <a:rPr lang="en-US" dirty="0" err="1" smtClean="0"/>
              <a:t>Rp</a:t>
            </a:r>
            <a:r>
              <a:rPr lang="en-US" dirty="0" smtClean="0"/>
              <a:t> 200.000.000 fine maximum.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Identifying topics and topic sentences</a:t>
            </a:r>
          </a:p>
          <a:p>
            <a:r>
              <a:rPr lang="en-US" dirty="0" smtClean="0">
                <a:cs typeface="Times New Roman" pitchFamily="18" charset="0"/>
              </a:rPr>
              <a:t>Identifying main ideas</a:t>
            </a:r>
          </a:p>
          <a:p>
            <a:r>
              <a:rPr lang="en-US" dirty="0" smtClean="0">
                <a:cs typeface="Times New Roman" pitchFamily="18" charset="0"/>
              </a:rPr>
              <a:t>Skimming for main ideas</a:t>
            </a:r>
          </a:p>
          <a:p>
            <a:r>
              <a:rPr lang="en-US" dirty="0" smtClean="0">
                <a:cs typeface="Times New Roman" pitchFamily="18" charset="0"/>
              </a:rPr>
              <a:t>Scanning for specific information</a:t>
            </a:r>
          </a:p>
          <a:p>
            <a:r>
              <a:rPr lang="en-US" dirty="0" smtClean="0">
                <a:cs typeface="Times New Roman" pitchFamily="18" charset="0"/>
              </a:rPr>
              <a:t>Guessing meaning from context.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smtClean="0">
                <a:cs typeface="Times New Roman" pitchFamily="18" charset="0"/>
              </a:rPr>
              <a:t>Identifying audience</a:t>
            </a:r>
          </a:p>
          <a:p>
            <a:r>
              <a:rPr lang="en-US" sz="2000" smtClean="0">
                <a:cs typeface="Times New Roman" pitchFamily="18" charset="0"/>
              </a:rPr>
              <a:t>Choosing of topics</a:t>
            </a:r>
          </a:p>
          <a:p>
            <a:r>
              <a:rPr lang="en-US" sz="2000" smtClean="0">
                <a:cs typeface="Times New Roman" pitchFamily="18" charset="0"/>
              </a:rPr>
              <a:t>Identifying main ideas</a:t>
            </a:r>
          </a:p>
          <a:p>
            <a:r>
              <a:rPr lang="en-US" sz="2000" smtClean="0">
                <a:cs typeface="Times New Roman" pitchFamily="18" charset="0"/>
              </a:rPr>
              <a:t>Identifying supporting details</a:t>
            </a:r>
          </a:p>
          <a:p>
            <a:r>
              <a:rPr lang="en-US" sz="2000" smtClean="0">
                <a:cs typeface="Times New Roman" pitchFamily="18" charset="0"/>
              </a:rPr>
              <a:t>Making paragraph unified</a:t>
            </a:r>
          </a:p>
          <a:p>
            <a:r>
              <a:rPr lang="en-US" sz="2000" smtClean="0">
                <a:cs typeface="Times New Roman" pitchFamily="18" charset="0"/>
              </a:rPr>
              <a:t>Reviewing punctuation and paragraph form</a:t>
            </a:r>
          </a:p>
          <a:p>
            <a:r>
              <a:rPr lang="en-US" sz="2000" smtClean="0">
                <a:cs typeface="Times New Roman" pitchFamily="18" charset="0"/>
              </a:rPr>
              <a:t>Writing introduction</a:t>
            </a:r>
          </a:p>
          <a:p>
            <a:r>
              <a:rPr lang="en-US" sz="2000" smtClean="0">
                <a:cs typeface="Times New Roman" pitchFamily="18" charset="0"/>
              </a:rPr>
              <a:t>Writing body of essay</a:t>
            </a:r>
          </a:p>
          <a:p>
            <a:r>
              <a:rPr lang="en-US" sz="2000" smtClean="0">
                <a:cs typeface="Times New Roman" pitchFamily="18" charset="0"/>
              </a:rPr>
              <a:t>Writing conclusion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Times New Roman" pitchFamily="18" charset="0"/>
              </a:rPr>
              <a:t>Reading Skills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cs typeface="Times New Roman" pitchFamily="18" charset="0"/>
              </a:rPr>
              <a:t>Writing Skills</a:t>
            </a:r>
            <a:endParaRPr lang="en-US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75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Final report or thesis or “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(LTA)” is scientific work that show the ability of the student(s) in solving the problem or design a product or system relating about theories that will realize on research or non-research paper. Usually thesis will created by student of S1, D3, and D4.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could gain experience in trying, implementing, and doing creativity about what they learn in the University.</a:t>
            </a:r>
          </a:p>
          <a:p>
            <a:r>
              <a:rPr lang="en-US" dirty="0" smtClean="0"/>
              <a:t>Students could do analysis, develop, implement they knowledge, understanding, and creativity when they do the research and write the final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6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Research</a:t>
            </a:r>
          </a:p>
          <a:p>
            <a:pPr lvl="1"/>
            <a:r>
              <a:rPr lang="en-US" sz="2400" dirty="0" smtClean="0"/>
              <a:t>Quantitative</a:t>
            </a:r>
          </a:p>
          <a:p>
            <a:pPr lvl="1"/>
            <a:r>
              <a:rPr lang="en-US" sz="2400" dirty="0" smtClean="0"/>
              <a:t>Qualitative</a:t>
            </a:r>
          </a:p>
          <a:p>
            <a:r>
              <a:rPr lang="en-US" sz="2800" dirty="0" smtClean="0"/>
              <a:t>Non-Research</a:t>
            </a:r>
          </a:p>
          <a:p>
            <a:pPr lvl="1"/>
            <a:r>
              <a:rPr lang="en-US" sz="2400" dirty="0" smtClean="0"/>
              <a:t>Example: design product, system, model, art, strategy.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011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Could done by summarize research report, article (not text book, but journal, thesis, proceedings papers)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Objective:</a:t>
            </a:r>
          </a:p>
          <a:p>
            <a:r>
              <a:rPr lang="en-US" dirty="0" smtClean="0"/>
              <a:t>Knowing the example of the particular research in some topic</a:t>
            </a:r>
          </a:p>
          <a:p>
            <a:r>
              <a:rPr lang="en-US" dirty="0" smtClean="0"/>
              <a:t>Getting new research</a:t>
            </a:r>
          </a:p>
          <a:p>
            <a:r>
              <a:rPr lang="en-US" dirty="0" smtClean="0"/>
              <a:t>Getting our own research model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8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write 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1: Introduction</a:t>
            </a:r>
          </a:p>
          <a:p>
            <a:r>
              <a:rPr lang="en-US" dirty="0" smtClean="0"/>
              <a:t>Chapter 2: Theoretical Base</a:t>
            </a:r>
          </a:p>
          <a:p>
            <a:r>
              <a:rPr lang="en-US" dirty="0" smtClean="0"/>
              <a:t>Chapter 3: Methodology</a:t>
            </a:r>
          </a:p>
          <a:p>
            <a:r>
              <a:rPr lang="en-US" dirty="0" smtClean="0"/>
              <a:t>Chapter 4: Results and Discussion</a:t>
            </a:r>
          </a:p>
          <a:p>
            <a:r>
              <a:rPr lang="en-US" dirty="0" smtClean="0"/>
              <a:t>Chapter 5: Conclusion and Recommendation</a:t>
            </a:r>
          </a:p>
          <a:p>
            <a:r>
              <a:rPr lang="en-US" dirty="0" smtClean="0"/>
              <a:t>Bibliography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7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Binus</a:t>
            </a:r>
            <a:r>
              <a:rPr lang="en-US" dirty="0" smtClean="0"/>
              <a:t> LKC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Anggrek</a:t>
            </a:r>
            <a:endParaRPr lang="en-US" dirty="0" smtClean="0"/>
          </a:p>
          <a:p>
            <a:r>
              <a:rPr lang="en-US" dirty="0" err="1" smtClean="0"/>
              <a:t>Kijang</a:t>
            </a:r>
            <a:endParaRPr lang="en-US" dirty="0" smtClean="0"/>
          </a:p>
          <a:p>
            <a:r>
              <a:rPr lang="en-US" dirty="0" smtClean="0"/>
              <a:t>JWC</a:t>
            </a:r>
          </a:p>
          <a:p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Sutera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FX </a:t>
            </a:r>
            <a:r>
              <a:rPr lang="en-US" dirty="0" err="1" smtClean="0"/>
              <a:t>Senayan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1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Binus</a:t>
            </a:r>
            <a:r>
              <a:rPr lang="en-US" dirty="0" smtClean="0"/>
              <a:t> LKC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228600" indent="-228600"/>
            <a:r>
              <a:rPr lang="en-US" dirty="0" smtClean="0"/>
              <a:t>Books 			</a:t>
            </a:r>
          </a:p>
          <a:p>
            <a:pPr marL="228600" indent="-228600"/>
            <a:r>
              <a:rPr lang="en-US" dirty="0" smtClean="0"/>
              <a:t>Journals 			 </a:t>
            </a:r>
          </a:p>
          <a:p>
            <a:pPr marL="228600" indent="-228600"/>
            <a:r>
              <a:rPr lang="en-US" dirty="0" smtClean="0"/>
              <a:t>Thesis S1, S2 		</a:t>
            </a:r>
          </a:p>
          <a:p>
            <a:pPr marL="228600" indent="-228600"/>
            <a:r>
              <a:rPr lang="en-US" dirty="0" smtClean="0"/>
              <a:t>Clippings 			</a:t>
            </a:r>
          </a:p>
          <a:p>
            <a:pPr marL="228600" indent="-228600"/>
            <a:r>
              <a:rPr lang="en-US" dirty="0" smtClean="0"/>
              <a:t>Information Packages	</a:t>
            </a:r>
          </a:p>
          <a:p>
            <a:pPr marL="228600" indent="-228600"/>
            <a:r>
              <a:rPr lang="en-US" dirty="0" smtClean="0"/>
              <a:t>Papers, Research, Articles, </a:t>
            </a:r>
          </a:p>
          <a:p>
            <a:pPr marL="228600" indent="-228600"/>
            <a:r>
              <a:rPr lang="en-US" dirty="0" smtClean="0"/>
              <a:t>Proceedings, Case Studies</a:t>
            </a:r>
          </a:p>
          <a:p>
            <a:pPr marL="228600" indent="-228600"/>
            <a:r>
              <a:rPr lang="en-US" dirty="0" smtClean="0"/>
              <a:t>Multimedia</a:t>
            </a:r>
          </a:p>
          <a:p>
            <a:pPr marL="228600" indent="-228600"/>
            <a:r>
              <a:rPr lang="en-US" dirty="0" smtClean="0"/>
              <a:t>Architectural Design &amp; Regulation</a:t>
            </a:r>
          </a:p>
          <a:p>
            <a:pPr marL="228600" indent="-228600"/>
            <a:r>
              <a:rPr lang="en-US" dirty="0" err="1" smtClean="0"/>
              <a:t>Binus</a:t>
            </a:r>
            <a:r>
              <a:rPr lang="en-US" dirty="0" smtClean="0"/>
              <a:t> Chronicles and Galleries </a:t>
            </a:r>
          </a:p>
          <a:p>
            <a:pPr marL="228600" indent="-228600"/>
            <a:r>
              <a:rPr lang="en-US" dirty="0" smtClean="0"/>
              <a:t>E-Thesis</a:t>
            </a:r>
            <a:endParaRPr lang="en-US" dirty="0"/>
          </a:p>
          <a:p>
            <a:pPr marL="228600" indent="-228600"/>
            <a:r>
              <a:rPr lang="en-US" dirty="0" smtClean="0"/>
              <a:t>E-Journal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504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</TotalTime>
  <Words>687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Library</vt:lpstr>
      <vt:lpstr>PowerPoint Presentation</vt:lpstr>
      <vt:lpstr>Final Report</vt:lpstr>
      <vt:lpstr>Final Project Objective</vt:lpstr>
      <vt:lpstr>Type of Final Project</vt:lpstr>
      <vt:lpstr>Literature</vt:lpstr>
      <vt:lpstr>How to write final report</vt:lpstr>
      <vt:lpstr>Binus LKC Locations</vt:lpstr>
      <vt:lpstr>Binus LKC have</vt:lpstr>
      <vt:lpstr>PLAGIARISM</vt:lpstr>
      <vt:lpstr>Issue of Plagiarism</vt:lpstr>
      <vt:lpstr>People do plagiarism when : (www.plagiarism.org)</vt:lpstr>
      <vt:lpstr>Why plagiarism happened?</vt:lpstr>
      <vt:lpstr>When quoting allowed?</vt:lpstr>
      <vt:lpstr>How to avoid plagiarism?</vt:lpstr>
      <vt:lpstr>Citation Types</vt:lpstr>
      <vt:lpstr>Bibliography Types</vt:lpstr>
      <vt:lpstr>Journal Article Types</vt:lpstr>
      <vt:lpstr>Legal Sanctions</vt:lpstr>
      <vt:lpstr>Thank You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LKC</dc:title>
  <dc:creator>ismail - [2010]</dc:creator>
  <cp:lastModifiedBy>ismail - [2010]</cp:lastModifiedBy>
  <cp:revision>7</cp:revision>
  <dcterms:created xsi:type="dcterms:W3CDTF">2014-03-19T15:16:12Z</dcterms:created>
  <dcterms:modified xsi:type="dcterms:W3CDTF">2014-03-19T16:24:16Z</dcterms:modified>
</cp:coreProperties>
</file>